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1" r:id="rId4"/>
    <p:sldId id="260" r:id="rId5"/>
    <p:sldId id="295" r:id="rId6"/>
    <p:sldId id="263" r:id="rId7"/>
    <p:sldId id="268" r:id="rId8"/>
    <p:sldId id="271" r:id="rId9"/>
    <p:sldId id="269" r:id="rId10"/>
    <p:sldId id="267" r:id="rId11"/>
    <p:sldId id="270" r:id="rId12"/>
    <p:sldId id="273" r:id="rId13"/>
    <p:sldId id="296" r:id="rId14"/>
    <p:sldId id="272" r:id="rId15"/>
    <p:sldId id="266" r:id="rId16"/>
    <p:sldId id="274" r:id="rId17"/>
    <p:sldId id="275" r:id="rId18"/>
    <p:sldId id="282" r:id="rId19"/>
    <p:sldId id="283" r:id="rId20"/>
    <p:sldId id="277" r:id="rId21"/>
    <p:sldId id="278" r:id="rId22"/>
    <p:sldId id="279" r:id="rId23"/>
    <p:sldId id="259" r:id="rId24"/>
  </p:sldIdLst>
  <p:sldSz cx="10688638" cy="7562850"/>
  <p:notesSz cx="6858000" cy="9144000"/>
  <p:defaultTextStyle>
    <a:defPPr>
      <a:defRPr lang="en-US"/>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p15:clr>
            <a:srgbClr val="A4A3A4"/>
          </p15:clr>
        </p15:guide>
        <p15:guide id="2" pos="33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2F82"/>
    <a:srgbClr val="008787"/>
    <a:srgbClr val="EF4E23"/>
    <a:srgbClr val="16419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96" autoAdjust="0"/>
    <p:restoredTop sz="94660"/>
  </p:normalViewPr>
  <p:slideViewPr>
    <p:cSldViewPr snapToGrid="0" snapToObjects="1">
      <p:cViewPr>
        <p:scale>
          <a:sx n="100" d="100"/>
          <a:sy n="100" d="100"/>
        </p:scale>
        <p:origin x="570" y="312"/>
      </p:cViewPr>
      <p:guideLst>
        <p:guide orient="horz" pos="2382"/>
        <p:guide pos="336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darbalapis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darbalapis2.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darbalapis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darbalapis4.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darbalapis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darbalapis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darbalapis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darbalapis8.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500508004064038E-2"/>
          <c:y val="0.11560394873760885"/>
          <c:w val="0.86029888239105912"/>
          <c:h val="0.73618831808970919"/>
        </c:manualLayout>
      </c:layout>
      <c:pieChart>
        <c:varyColors val="1"/>
        <c:ser>
          <c:idx val="0"/>
          <c:order val="0"/>
          <c:tx>
            <c:strRef>
              <c:f>Lapas1!$B$1</c:f>
              <c:strCache>
                <c:ptCount val="1"/>
                <c:pt idx="0">
                  <c:v>Pardavimas</c:v>
                </c:pt>
              </c:strCache>
            </c:strRef>
          </c:tx>
          <c:dPt>
            <c:idx val="0"/>
            <c:bubble3D val="0"/>
            <c:spPr>
              <a:solidFill>
                <a:schemeClr val="accent3">
                  <a:lumMod val="40000"/>
                  <a:lumOff val="60000"/>
                </a:schemeClr>
              </a:solidFill>
              <a:ln w="19050">
                <a:solidFill>
                  <a:schemeClr val="lt1"/>
                </a:solidFill>
              </a:ln>
              <a:effectLst/>
            </c:spPr>
          </c:dPt>
          <c:dPt>
            <c:idx val="1"/>
            <c:bubble3D val="0"/>
            <c:spPr>
              <a:solidFill>
                <a:schemeClr val="accent3">
                  <a:lumMod val="40000"/>
                  <a:lumOff val="60000"/>
                </a:schemeClr>
              </a:solidFill>
              <a:ln w="19050">
                <a:solidFill>
                  <a:schemeClr val="lt1"/>
                </a:solidFill>
              </a:ln>
              <a:effectLst/>
            </c:spPr>
          </c:dPt>
          <c:dPt>
            <c:idx val="2"/>
            <c:bubble3D val="0"/>
            <c:spPr>
              <a:solidFill>
                <a:schemeClr val="accent3">
                  <a:lumMod val="75000"/>
                </a:schemeClr>
              </a:solidFill>
              <a:ln w="19050">
                <a:solidFill>
                  <a:schemeClr val="lt1"/>
                </a:solidFill>
              </a:ln>
              <a:effectLst/>
            </c:spPr>
          </c:dPt>
          <c:dPt>
            <c:idx val="3"/>
            <c:bubble3D val="0"/>
            <c:spPr>
              <a:solidFill>
                <a:schemeClr val="accent4"/>
              </a:solidFill>
              <a:ln w="19050">
                <a:solidFill>
                  <a:schemeClr val="lt1"/>
                </a:solidFill>
              </a:ln>
              <a:effectLst/>
            </c:spPr>
          </c:dPt>
          <c:dLbls>
            <c:dLbl>
              <c:idx val="0"/>
              <c:layout>
                <c:manualLayout>
                  <c:x val="0.22542680341442731"/>
                  <c:y val="0.20818789507193111"/>
                </c:manualLayout>
              </c:layout>
              <c:tx>
                <c:rich>
                  <a:bodyPr/>
                  <a:lstStyle/>
                  <a:p>
                    <a:fld id="{1D43C099-FFD9-4AE6-8A97-F17A0CA09E6B}" type="VALUE">
                      <a:rPr lang="en-US" sz="1600" baseline="0" smtClean="0">
                        <a:latin typeface="Times New Roman" panose="02020603050405020304" pitchFamily="18" charset="0"/>
                      </a:rPr>
                      <a:pPr/>
                      <a:t>[REIKŠMĖ]</a:t>
                    </a:fld>
                    <a:r>
                      <a:rPr lang="en-US" sz="1600" baseline="0" dirty="0" smtClean="0">
                        <a:latin typeface="Times New Roman" panose="02020603050405020304" pitchFamily="18" charset="0"/>
                      </a:rPr>
                      <a:t> %</a:t>
                    </a:r>
                  </a:p>
                </c:rich>
              </c:tx>
              <c:showLegendKey val="0"/>
              <c:showVal val="1"/>
              <c:showCatName val="0"/>
              <c:showSerName val="0"/>
              <c:showPercent val="0"/>
              <c:showBubbleSize val="0"/>
              <c:extLst>
                <c:ext xmlns:c15="http://schemas.microsoft.com/office/drawing/2012/chart" uri="{CE6537A1-D6FC-4f65-9D91-7224C49458BB}">
                  <c15:layout>
                    <c:manualLayout>
                      <c:w val="0.27305218441747536"/>
                      <c:h val="0.22567374860589109"/>
                    </c:manualLayout>
                  </c15:layout>
                  <c15:dlblFieldTable/>
                  <c15:showDataLabelsRange val="0"/>
                </c:ext>
              </c:extLst>
            </c:dLbl>
            <c:dLbl>
              <c:idx val="1"/>
              <c:layout>
                <c:manualLayout>
                  <c:x val="-0.13652609220873754"/>
                  <c:y val="0.13820028020584144"/>
                </c:manualLayout>
              </c:layout>
              <c:tx>
                <c:rich>
                  <a:bodyPr/>
                  <a:lstStyle/>
                  <a:p>
                    <a:fld id="{AD478C06-6252-4A32-A424-EA09A61F45D4}" type="VALUE">
                      <a:rPr lang="en-US" smtClean="0"/>
                      <a:pPr/>
                      <a:t>[REIKŠMĖ]</a:t>
                    </a:fld>
                    <a:r>
                      <a:rPr lang="en-US" dirty="0" smtClean="0"/>
                      <a:t> %</a:t>
                    </a:r>
                  </a:p>
                </c:rich>
              </c:tx>
              <c:showLegendKey val="0"/>
              <c:showVal val="1"/>
              <c:showCatName val="0"/>
              <c:showSerName val="0"/>
              <c:showPercent val="0"/>
              <c:showBubbleSize val="0"/>
              <c:extLst>
                <c:ext xmlns:c15="http://schemas.microsoft.com/office/drawing/2012/chart" uri="{CE6537A1-D6FC-4f65-9D91-7224C49458BB}">
                  <c15:layout>
                    <c:manualLayout>
                      <c:w val="0.29845238761910098"/>
                      <c:h val="0.22567374860589109"/>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Times New Roman" panose="02020603050405020304" pitchFamily="18" charset="0"/>
                    <a:ea typeface="+mn-ea"/>
                    <a:cs typeface="+mn-cs"/>
                  </a:defRPr>
                </a:pPr>
                <a:endParaRPr lang="lt-LT"/>
              </a:p>
            </c:txPr>
            <c:showLegendKey val="0"/>
            <c:showVal val="0"/>
            <c:showCatName val="0"/>
            <c:showSerName val="0"/>
            <c:showPercent val="0"/>
            <c:showBubbleSize val="0"/>
            <c:extLst>
              <c:ext xmlns:c15="http://schemas.microsoft.com/office/drawing/2012/chart" uri="{CE6537A1-D6FC-4f65-9D91-7224C49458BB}"/>
            </c:extLst>
          </c:dLbls>
          <c:cat>
            <c:strRef>
              <c:f>Lapas1!$A$2:$A$5</c:f>
              <c:strCache>
                <c:ptCount val="3"/>
                <c:pt idx="0">
                  <c:v>1-asis ketvirtis</c:v>
                </c:pt>
                <c:pt idx="1">
                  <c:v>2-asis ketvirtis</c:v>
                </c:pt>
                <c:pt idx="2">
                  <c:v>3-iasis ketvirtis</c:v>
                </c:pt>
              </c:strCache>
            </c:strRef>
          </c:cat>
          <c:val>
            <c:numRef>
              <c:f>Lapas1!$B$2:$B$5</c:f>
              <c:numCache>
                <c:formatCode>General</c:formatCode>
                <c:ptCount val="4"/>
                <c:pt idx="0">
                  <c:v>32</c:v>
                </c:pt>
                <c:pt idx="1">
                  <c:v>27</c:v>
                </c:pt>
                <c:pt idx="2">
                  <c:v>41</c:v>
                </c:pt>
              </c:numCache>
            </c:numRef>
          </c:val>
        </c:ser>
        <c:dLbls>
          <c:showLegendKey val="0"/>
          <c:showVal val="0"/>
          <c:showCatName val="0"/>
          <c:showSerName val="0"/>
          <c:showPercent val="0"/>
          <c:showBubbleSize val="0"/>
          <c:showLeaderLines val="1"/>
        </c:dLbls>
        <c:firstSliceAng val="253"/>
      </c:pieChart>
      <c:spPr>
        <a:noFill/>
        <a:ln>
          <a:noFill/>
        </a:ln>
        <a:effectLst/>
      </c:spPr>
    </c:plotArea>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Lapas1!$B$1</c:f>
              <c:strCache>
                <c:ptCount val="1"/>
                <c:pt idx="0">
                  <c:v>Pardavimas</c:v>
                </c:pt>
              </c:strCache>
            </c:strRef>
          </c:tx>
          <c:spPr>
            <a:solidFill>
              <a:schemeClr val="tx2">
                <a:lumMod val="60000"/>
                <a:lumOff val="40000"/>
              </a:schemeClr>
            </a:solidFill>
          </c:spPr>
          <c:dPt>
            <c:idx val="0"/>
            <c:bubble3D val="0"/>
            <c:spPr>
              <a:solidFill>
                <a:schemeClr val="accent3">
                  <a:lumMod val="75000"/>
                </a:schemeClr>
              </a:solidFill>
              <a:ln w="19050">
                <a:solidFill>
                  <a:schemeClr val="lt1"/>
                </a:solidFill>
              </a:ln>
              <a:effectLst/>
            </c:spPr>
          </c:dPt>
          <c:dPt>
            <c:idx val="1"/>
            <c:bubble3D val="0"/>
            <c:spPr>
              <a:solidFill>
                <a:schemeClr val="tx2">
                  <a:lumMod val="60000"/>
                  <a:lumOff val="40000"/>
                </a:schemeClr>
              </a:solidFill>
              <a:ln w="19050">
                <a:solidFill>
                  <a:schemeClr val="lt1"/>
                </a:solidFill>
              </a:ln>
              <a:effectLst/>
            </c:spPr>
          </c:dPt>
          <c:dPt>
            <c:idx val="2"/>
            <c:bubble3D val="0"/>
            <c:spPr>
              <a:solidFill>
                <a:schemeClr val="tx2">
                  <a:lumMod val="60000"/>
                  <a:lumOff val="40000"/>
                </a:schemeClr>
              </a:solidFill>
              <a:ln w="19050">
                <a:solidFill>
                  <a:schemeClr val="lt1"/>
                </a:solidFill>
              </a:ln>
              <a:effectLst/>
            </c:spPr>
          </c:dPt>
          <c:dPt>
            <c:idx val="3"/>
            <c:bubble3D val="0"/>
            <c:spPr>
              <a:solidFill>
                <a:schemeClr val="tx2">
                  <a:lumMod val="60000"/>
                  <a:lumOff val="40000"/>
                </a:schemeClr>
              </a:solidFill>
              <a:ln w="19050">
                <a:solidFill>
                  <a:schemeClr val="lt1"/>
                </a:solidFill>
              </a:ln>
              <a:effectLst/>
            </c:spPr>
          </c:dPt>
          <c:dLbls>
            <c:dLbl>
              <c:idx val="0"/>
              <c:layout>
                <c:manualLayout>
                  <c:x val="0.11279090113735783"/>
                  <c:y val="0.18285237240279553"/>
                </c:manualLayout>
              </c:layout>
              <c:tx>
                <c:rich>
                  <a:bodyPr/>
                  <a:lstStyle/>
                  <a:p>
                    <a:fld id="{628BEAC2-66CF-4AE2-AEDA-D4DC9D4AB3F2}" type="VALUE">
                      <a:rPr lang="en-US" sz="2800" smtClean="0"/>
                      <a:pPr/>
                      <a:t>[REIKŠMĖ]</a:t>
                    </a:fld>
                    <a:r>
                      <a:rPr lang="en-US" sz="2800" dirty="0" smtClean="0"/>
                      <a:t> %</a:t>
                    </a:r>
                  </a:p>
                </c:rich>
              </c:tx>
              <c:showLegendKey val="0"/>
              <c:showVal val="1"/>
              <c:showCatName val="0"/>
              <c:showSerName val="0"/>
              <c:showPercent val="0"/>
              <c:showBubbleSize val="0"/>
              <c:extLst>
                <c:ext xmlns:c15="http://schemas.microsoft.com/office/drawing/2012/chart" uri="{CE6537A1-D6FC-4f65-9D91-7224C49458BB}">
                  <c15:layout>
                    <c:manualLayout>
                      <c:w val="0.4523076923076923"/>
                      <c:h val="0.39988510063181415"/>
                    </c:manualLayout>
                  </c15:layout>
                  <c15:dlblFieldTable/>
                  <c15:showDataLabelsRange val="0"/>
                </c:ext>
              </c:extLst>
            </c:dLbl>
            <c:dLbl>
              <c:idx val="1"/>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Lapas1!$A$2:$A$5</c:f>
              <c:strCache>
                <c:ptCount val="4"/>
                <c:pt idx="0">
                  <c:v>1-asis ketvirtis</c:v>
                </c:pt>
                <c:pt idx="1">
                  <c:v>2-asis ketvirtis</c:v>
                </c:pt>
                <c:pt idx="3">
                  <c:v>4-asis ketvirtis</c:v>
                </c:pt>
              </c:strCache>
            </c:strRef>
          </c:cat>
          <c:val>
            <c:numRef>
              <c:f>Lapas1!$B$2:$B$5</c:f>
              <c:numCache>
                <c:formatCode>General</c:formatCode>
                <c:ptCount val="4"/>
                <c:pt idx="0">
                  <c:v>60</c:v>
                </c:pt>
                <c:pt idx="1">
                  <c:v>40</c:v>
                </c:pt>
              </c:numCache>
            </c:numRef>
          </c:val>
        </c:ser>
        <c:dLbls>
          <c:showLegendKey val="0"/>
          <c:showVal val="0"/>
          <c:showCatName val="0"/>
          <c:showSerName val="0"/>
          <c:showPercent val="0"/>
          <c:showBubbleSize val="0"/>
          <c:showLeaderLines val="1"/>
        </c:dLbls>
        <c:firstSliceAng val="250"/>
      </c:pieChart>
      <c:spPr>
        <a:noFill/>
        <a:ln>
          <a:noFill/>
        </a:ln>
        <a:effectLst/>
      </c:spPr>
    </c:plotArea>
    <c:plotVisOnly val="1"/>
    <c:dispBlanksAs val="gap"/>
    <c:showDLblsOverMax val="0"/>
  </c:chart>
  <c:spPr>
    <a:noFill/>
    <a:ln>
      <a:noFill/>
    </a:ln>
    <a:effectLst/>
  </c:spPr>
  <c:txPr>
    <a:bodyPr/>
    <a:lstStyle/>
    <a:p>
      <a:pPr>
        <a:defRPr/>
      </a:pPr>
      <a:endParaRPr lang="lt-LT"/>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Lapas1!$B$1</c:f>
              <c:strCache>
                <c:ptCount val="1"/>
                <c:pt idx="0">
                  <c:v>Pardavimas</c:v>
                </c:pt>
              </c:strCache>
            </c:strRef>
          </c:tx>
          <c:dPt>
            <c:idx val="0"/>
            <c:bubble3D val="0"/>
            <c:spPr>
              <a:solidFill>
                <a:schemeClr val="accent3">
                  <a:lumMod val="75000"/>
                </a:schemeClr>
              </a:solidFill>
              <a:ln w="19050">
                <a:solidFill>
                  <a:schemeClr val="lt1"/>
                </a:solidFill>
              </a:ln>
              <a:effectLst/>
            </c:spPr>
          </c:dPt>
          <c:dPt>
            <c:idx val="1"/>
            <c:bubble3D val="0"/>
            <c:spPr>
              <a:solidFill>
                <a:schemeClr val="tx2">
                  <a:lumMod val="60000"/>
                  <a:lumOff val="40000"/>
                </a:schemeClr>
              </a:solidFill>
              <a:ln w="19050">
                <a:solidFill>
                  <a:schemeClr val="lt1"/>
                </a:solidFill>
              </a:ln>
              <a:effectLst/>
            </c:spPr>
          </c:dPt>
          <c:dPt>
            <c:idx val="2"/>
            <c:bubble3D val="0"/>
            <c:spPr>
              <a:solidFill>
                <a:schemeClr val="accent3">
                  <a:lumMod val="75000"/>
                </a:schemeClr>
              </a:solidFill>
              <a:ln w="19050">
                <a:solidFill>
                  <a:schemeClr val="lt1"/>
                </a:solidFill>
              </a:ln>
              <a:effectLst/>
            </c:spPr>
          </c:dPt>
          <c:dPt>
            <c:idx val="3"/>
            <c:bubble3D val="0"/>
            <c:spPr>
              <a:solidFill>
                <a:schemeClr val="accent4"/>
              </a:solidFill>
              <a:ln w="19050">
                <a:solidFill>
                  <a:schemeClr val="lt1"/>
                </a:solidFill>
              </a:ln>
              <a:effectLst/>
            </c:spPr>
          </c:dPt>
          <c:dLbls>
            <c:dLbl>
              <c:idx val="0"/>
              <c:layout>
                <c:manualLayout>
                  <c:x val="-0.25507915201402215"/>
                  <c:y val="8.8648702879593658E-2"/>
                </c:manualLayout>
              </c:layout>
              <c:tx>
                <c:rich>
                  <a:bodyPr/>
                  <a:lstStyle/>
                  <a:p>
                    <a:fld id="{7EE4E37C-A159-4D62-9AA2-CB6FAA2E74FC}" type="VALUE">
                      <a:rPr lang="en-US" sz="2000" smtClean="0">
                        <a:latin typeface="Times New Roman" panose="02020603050405020304" pitchFamily="18" charset="0"/>
                        <a:cs typeface="Times New Roman" panose="02020603050405020304" pitchFamily="18" charset="0"/>
                      </a:rPr>
                      <a:pPr/>
                      <a:t>[REIKŠMĖ]</a:t>
                    </a:fld>
                    <a:r>
                      <a:rPr lang="en-US" sz="2000" dirty="0" smtClean="0">
                        <a:latin typeface="Times New Roman" panose="02020603050405020304" pitchFamily="18" charset="0"/>
                        <a:cs typeface="Times New Roman" panose="02020603050405020304" pitchFamily="18" charset="0"/>
                      </a:rPr>
                      <a:t>%</a:t>
                    </a:r>
                  </a:p>
                </c:rich>
              </c:tx>
              <c:showLegendKey val="0"/>
              <c:showVal val="1"/>
              <c:showCatName val="0"/>
              <c:showSerName val="0"/>
              <c:showPercent val="0"/>
              <c:showBubbleSize val="0"/>
              <c:extLst>
                <c:ext xmlns:c15="http://schemas.microsoft.com/office/drawing/2012/chart" uri="{CE6537A1-D6FC-4f65-9D91-7224C49458BB}">
                  <c15:layout>
                    <c:manualLayout>
                      <c:w val="0.24420457865095829"/>
                      <c:h val="0.31367288981295266"/>
                    </c:manualLayout>
                  </c15:layout>
                  <c15:dlblFieldTable/>
                  <c15:showDataLabelsRange val="0"/>
                </c:ext>
              </c:extLst>
            </c:dLbl>
            <c:dLbl>
              <c:idx val="2"/>
              <c:layout>
                <c:manualLayout>
                  <c:x val="0.24635782404993548"/>
                  <c:y val="8.8648702879593658E-2"/>
                </c:manualLayout>
              </c:layout>
              <c:tx>
                <c:rich>
                  <a:bodyPr/>
                  <a:lstStyle/>
                  <a:p>
                    <a:fld id="{82E190E1-E8AA-4141-A3E0-08E6C4726D64}" type="VALUE">
                      <a:rPr lang="en-US" sz="2000" baseline="0" smtClean="0">
                        <a:latin typeface="Times New Roman" panose="02020603050405020304" pitchFamily="18" charset="0"/>
                      </a:rPr>
                      <a:pPr/>
                      <a:t>[REIKŠMĖ]</a:t>
                    </a:fld>
                    <a:r>
                      <a:rPr lang="en-US" sz="2000" baseline="0" dirty="0" smtClean="0">
                        <a:latin typeface="Times New Roman" panose="02020603050405020304" pitchFamily="18" charset="0"/>
                      </a:rPr>
                      <a:t>%</a:t>
                    </a:r>
                  </a:p>
                </c:rich>
              </c:tx>
              <c:showLegendKey val="0"/>
              <c:showVal val="1"/>
              <c:showCatName val="0"/>
              <c:showSerName val="0"/>
              <c:showPercent val="0"/>
              <c:showBubbleSize val="0"/>
              <c:extLst>
                <c:ext xmlns:c15="http://schemas.microsoft.com/office/drawing/2012/chart" uri="{CE6537A1-D6FC-4f65-9D91-7224C49458BB}">
                  <c15:layout>
                    <c:manualLayout>
                      <c:w val="0.27238203003376116"/>
                      <c:h val="0.31367288981295266"/>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lt-LT"/>
              </a:p>
            </c:txPr>
            <c:showLegendKey val="0"/>
            <c:showVal val="0"/>
            <c:showCatName val="0"/>
            <c:showSerName val="0"/>
            <c:showPercent val="0"/>
            <c:showBubbleSize val="0"/>
            <c:extLst>
              <c:ext xmlns:c15="http://schemas.microsoft.com/office/drawing/2012/chart" uri="{CE6537A1-D6FC-4f65-9D91-7224C49458BB}"/>
            </c:extLst>
          </c:dLbls>
          <c:cat>
            <c:strRef>
              <c:f>Lapas1!$A$2:$A$5</c:f>
              <c:strCache>
                <c:ptCount val="4"/>
                <c:pt idx="0">
                  <c:v>1-asis ketvirtis</c:v>
                </c:pt>
                <c:pt idx="1">
                  <c:v>2-asis ketvirtis</c:v>
                </c:pt>
                <c:pt idx="2">
                  <c:v>3-iasis ketvirtis</c:v>
                </c:pt>
                <c:pt idx="3">
                  <c:v>4-asis ketvirtis</c:v>
                </c:pt>
              </c:strCache>
            </c:strRef>
          </c:cat>
          <c:val>
            <c:numRef>
              <c:f>Lapas1!$B$2:$B$5</c:f>
              <c:numCache>
                <c:formatCode>General</c:formatCode>
                <c:ptCount val="4"/>
                <c:pt idx="0">
                  <c:v>38</c:v>
                </c:pt>
                <c:pt idx="1">
                  <c:v>28</c:v>
                </c:pt>
                <c:pt idx="2">
                  <c:v>38</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095754978516178E-2"/>
          <c:y val="0.13302518919356424"/>
          <c:w val="0.75089160161172352"/>
          <c:h val="0.70335682474711558"/>
        </c:manualLayout>
      </c:layout>
      <c:pieChart>
        <c:varyColors val="1"/>
        <c:ser>
          <c:idx val="0"/>
          <c:order val="0"/>
          <c:tx>
            <c:strRef>
              <c:f>Lapas1!$B$1</c:f>
              <c:strCache>
                <c:ptCount val="1"/>
                <c:pt idx="0">
                  <c:v>Stulpelis1</c:v>
                </c:pt>
              </c:strCache>
            </c:strRef>
          </c:tx>
          <c:spPr>
            <a:solidFill>
              <a:schemeClr val="accent3">
                <a:lumMod val="40000"/>
                <a:lumOff val="60000"/>
              </a:schemeClr>
            </a:solidFill>
            <a:ln>
              <a:solidFill>
                <a:schemeClr val="accent3">
                  <a:lumMod val="75000"/>
                </a:schemeClr>
              </a:solidFill>
            </a:ln>
          </c:spPr>
          <c:dPt>
            <c:idx val="0"/>
            <c:bubble3D val="0"/>
            <c:spPr>
              <a:solidFill>
                <a:schemeClr val="accent3">
                  <a:lumMod val="75000"/>
                </a:schemeClr>
              </a:solidFill>
              <a:ln w="19050">
                <a:solidFill>
                  <a:schemeClr val="accent3">
                    <a:lumMod val="75000"/>
                  </a:schemeClr>
                </a:solidFill>
              </a:ln>
              <a:effectLst/>
            </c:spPr>
          </c:dPt>
          <c:dPt>
            <c:idx val="1"/>
            <c:bubble3D val="0"/>
            <c:spPr>
              <a:solidFill>
                <a:schemeClr val="accent3">
                  <a:lumMod val="40000"/>
                  <a:lumOff val="60000"/>
                </a:schemeClr>
              </a:solidFill>
              <a:ln w="19050">
                <a:solidFill>
                  <a:schemeClr val="accent3">
                    <a:lumMod val="75000"/>
                  </a:schemeClr>
                </a:solidFill>
              </a:ln>
              <a:effectLst/>
            </c:spPr>
          </c:dPt>
          <c:dPt>
            <c:idx val="2"/>
            <c:bubble3D val="0"/>
            <c:spPr>
              <a:solidFill>
                <a:schemeClr val="accent3">
                  <a:lumMod val="40000"/>
                  <a:lumOff val="60000"/>
                </a:schemeClr>
              </a:solidFill>
              <a:ln w="19050">
                <a:solidFill>
                  <a:schemeClr val="accent3">
                    <a:lumMod val="75000"/>
                  </a:schemeClr>
                </a:solidFill>
              </a:ln>
              <a:effectLst/>
            </c:spPr>
          </c:dPt>
          <c:dPt>
            <c:idx val="3"/>
            <c:bubble3D val="0"/>
            <c:spPr>
              <a:solidFill>
                <a:schemeClr val="accent3">
                  <a:lumMod val="40000"/>
                  <a:lumOff val="60000"/>
                </a:schemeClr>
              </a:solidFill>
              <a:ln w="19050">
                <a:solidFill>
                  <a:schemeClr val="accent3">
                    <a:lumMod val="75000"/>
                  </a:schemeClr>
                </a:solidFill>
              </a:ln>
              <a:effectLst/>
            </c:spPr>
          </c:dPt>
          <c:dLbls>
            <c:dLbl>
              <c:idx val="0"/>
              <c:delete val="1"/>
              <c:extLst>
                <c:ext xmlns:c15="http://schemas.microsoft.com/office/drawing/2012/chart" uri="{CE6537A1-D6FC-4f65-9D91-7224C49458BB}"/>
              </c:extLst>
            </c:dLbl>
            <c:dLbl>
              <c:idx val="1"/>
              <c:layout>
                <c:manualLayout>
                  <c:x val="-2.2788431459453706E-2"/>
                  <c:y val="0.25761889730474491"/>
                </c:manualLayout>
              </c:layout>
              <c:tx>
                <c:rich>
                  <a:bodyPr/>
                  <a:lstStyle/>
                  <a:p>
                    <a:fld id="{951A5611-3BCA-4D9D-87E9-38083804BAA8}" type="VALUE">
                      <a:rPr lang="en-US" sz="1600" baseline="0" smtClean="0">
                        <a:latin typeface="Times New Roman" panose="02020603050405020304" pitchFamily="18" charset="0"/>
                      </a:rPr>
                      <a:pPr/>
                      <a:t>[REIKŠMĖ]</a:t>
                    </a:fld>
                    <a:r>
                      <a:rPr lang="en-US" sz="1600" baseline="0" dirty="0" smtClean="0">
                        <a:latin typeface="Times New Roman" panose="02020603050405020304" pitchFamily="18" charset="0"/>
                      </a:rPr>
                      <a:t>%</a:t>
                    </a:r>
                  </a:p>
                </c:rich>
              </c:tx>
              <c:showLegendKey val="0"/>
              <c:showVal val="1"/>
              <c:showCatName val="0"/>
              <c:showSerName val="0"/>
              <c:showPercent val="0"/>
              <c:showBubbleSize val="0"/>
              <c:extLst>
                <c:ext xmlns:c15="http://schemas.microsoft.com/office/drawing/2012/chart" uri="{CE6537A1-D6FC-4f65-9D91-7224C49458BB}">
                  <c15:layout>
                    <c:manualLayout>
                      <c:w val="0.29625349681406365"/>
                      <c:h val="0.21440540485362641"/>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Lapas1!$A$2:$A$5</c:f>
              <c:numCache>
                <c:formatCode>General</c:formatCode>
                <c:ptCount val="4"/>
              </c:numCache>
            </c:numRef>
          </c:cat>
          <c:val>
            <c:numRef>
              <c:f>Lapas1!$B$2:$B$5</c:f>
              <c:numCache>
                <c:formatCode>General</c:formatCode>
                <c:ptCount val="4"/>
                <c:pt idx="0">
                  <c:v>40</c:v>
                </c:pt>
                <c:pt idx="1">
                  <c:v>60</c:v>
                </c:pt>
              </c:numCache>
            </c:numRef>
          </c:val>
        </c:ser>
        <c:dLbls>
          <c:showLegendKey val="0"/>
          <c:showVal val="0"/>
          <c:showCatName val="0"/>
          <c:showSerName val="0"/>
          <c:showPercent val="0"/>
          <c:showBubbleSize val="0"/>
          <c:showLeaderLines val="1"/>
        </c:dLbls>
        <c:firstSliceAng val="109"/>
      </c:pieChart>
      <c:spPr>
        <a:noFill/>
        <a:ln>
          <a:noFill/>
        </a:ln>
        <a:effectLst/>
      </c:spPr>
    </c:plotArea>
    <c:plotVisOnly val="1"/>
    <c:dispBlanksAs val="gap"/>
    <c:showDLblsOverMax val="0"/>
  </c:chart>
  <c:spPr>
    <a:noFill/>
    <a:ln>
      <a:noFill/>
    </a:ln>
    <a:effectLst/>
  </c:spPr>
  <c:txPr>
    <a:bodyPr/>
    <a:lstStyle/>
    <a:p>
      <a:pPr>
        <a:defRPr/>
      </a:pPr>
      <a:endParaRPr lang="lt-LT"/>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20058712001008"/>
          <c:y val="0.10101613595386522"/>
          <c:w val="0.67721763398144774"/>
          <c:h val="0.76587071119407479"/>
        </c:manualLayout>
      </c:layout>
      <c:pieChart>
        <c:varyColors val="1"/>
        <c:ser>
          <c:idx val="0"/>
          <c:order val="0"/>
          <c:tx>
            <c:strRef>
              <c:f>Lapas1!$B$1</c:f>
              <c:strCache>
                <c:ptCount val="1"/>
                <c:pt idx="0">
                  <c:v>Stulpelis1</c:v>
                </c:pt>
              </c:strCache>
            </c:strRef>
          </c:tx>
          <c:spPr>
            <a:solidFill>
              <a:schemeClr val="accent3">
                <a:lumMod val="40000"/>
                <a:lumOff val="60000"/>
              </a:schemeClr>
            </a:solidFill>
            <a:ln>
              <a:solidFill>
                <a:schemeClr val="accent3">
                  <a:lumMod val="75000"/>
                </a:schemeClr>
              </a:solidFill>
            </a:ln>
          </c:spPr>
          <c:dPt>
            <c:idx val="0"/>
            <c:bubble3D val="0"/>
            <c:spPr>
              <a:solidFill>
                <a:schemeClr val="accent3">
                  <a:lumMod val="40000"/>
                  <a:lumOff val="60000"/>
                </a:schemeClr>
              </a:solidFill>
              <a:ln w="19050">
                <a:solidFill>
                  <a:schemeClr val="accent3">
                    <a:lumMod val="75000"/>
                  </a:schemeClr>
                </a:solidFill>
              </a:ln>
              <a:effectLst/>
            </c:spPr>
          </c:dPt>
          <c:dPt>
            <c:idx val="1"/>
            <c:bubble3D val="0"/>
            <c:spPr>
              <a:solidFill>
                <a:schemeClr val="accent3">
                  <a:lumMod val="75000"/>
                </a:schemeClr>
              </a:solidFill>
              <a:ln w="19050">
                <a:solidFill>
                  <a:schemeClr val="accent3">
                    <a:lumMod val="75000"/>
                  </a:schemeClr>
                </a:solidFill>
              </a:ln>
              <a:effectLst/>
            </c:spPr>
          </c:dPt>
          <c:dPt>
            <c:idx val="2"/>
            <c:bubble3D val="0"/>
            <c:spPr>
              <a:solidFill>
                <a:schemeClr val="accent3">
                  <a:lumMod val="40000"/>
                  <a:lumOff val="60000"/>
                </a:schemeClr>
              </a:solidFill>
              <a:ln w="19050">
                <a:solidFill>
                  <a:schemeClr val="accent3">
                    <a:lumMod val="75000"/>
                  </a:schemeClr>
                </a:solidFill>
              </a:ln>
              <a:effectLst/>
            </c:spPr>
          </c:dPt>
          <c:dPt>
            <c:idx val="3"/>
            <c:bubble3D val="0"/>
            <c:spPr>
              <a:solidFill>
                <a:schemeClr val="accent3">
                  <a:lumMod val="40000"/>
                  <a:lumOff val="60000"/>
                </a:schemeClr>
              </a:solidFill>
              <a:ln w="19050">
                <a:solidFill>
                  <a:schemeClr val="accent3">
                    <a:lumMod val="75000"/>
                  </a:schemeClr>
                </a:solidFill>
              </a:ln>
              <a:effectLst/>
            </c:spPr>
          </c:dPt>
          <c:dLbls>
            <c:dLbl>
              <c:idx val="0"/>
              <c:layout>
                <c:manualLayout>
                  <c:x val="-1.3038005958471384E-2"/>
                  <c:y val="0.24289217291419027"/>
                </c:manualLayout>
              </c:layout>
              <c:tx>
                <c:rich>
                  <a:bodyPr/>
                  <a:lstStyle/>
                  <a:p>
                    <a:fld id="{ADBC0509-6F6C-4C07-BB40-37CB34C21688}" type="VALUE">
                      <a:rPr lang="en-US" sz="1600" baseline="0" smtClean="0">
                        <a:latin typeface="Times New Roman" panose="02020603050405020304" pitchFamily="18" charset="0"/>
                      </a:rPr>
                      <a:pPr/>
                      <a:t>[REIKŠMĖ]</a:t>
                    </a:fld>
                    <a:r>
                      <a:rPr lang="en-US" sz="1600" baseline="0" dirty="0" smtClean="0">
                        <a:latin typeface="Times New Roman" panose="02020603050405020304" pitchFamily="18" charset="0"/>
                      </a:rPr>
                      <a:t>%</a:t>
                    </a:r>
                  </a:p>
                </c:rich>
              </c:tx>
              <c:showLegendKey val="0"/>
              <c:showVal val="1"/>
              <c:showCatName val="0"/>
              <c:showSerName val="0"/>
              <c:showPercent val="0"/>
              <c:showBubbleSize val="0"/>
              <c:extLst>
                <c:ext xmlns:c15="http://schemas.microsoft.com/office/drawing/2012/chart" uri="{CE6537A1-D6FC-4f65-9D91-7224C49458BB}">
                  <c15:layout>
                    <c:manualLayout>
                      <c:w val="0.39983218272645576"/>
                      <c:h val="0.23737189625704957"/>
                    </c:manualLayout>
                  </c15:layout>
                  <c15:dlblFieldTable/>
                  <c15:showDataLabelsRange val="0"/>
                </c:ext>
              </c:extLst>
            </c:dLbl>
            <c:dLbl>
              <c:idx val="1"/>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Lapas1!$A$2:$A$5</c:f>
              <c:numCache>
                <c:formatCode>General</c:formatCode>
                <c:ptCount val="4"/>
              </c:numCache>
            </c:numRef>
          </c:cat>
          <c:val>
            <c:numRef>
              <c:f>Lapas1!$B$2:$B$5</c:f>
              <c:numCache>
                <c:formatCode>General</c:formatCode>
                <c:ptCount val="4"/>
                <c:pt idx="0">
                  <c:v>40</c:v>
                </c:pt>
                <c:pt idx="1">
                  <c:v>60</c:v>
                </c:pt>
              </c:numCache>
            </c:numRef>
          </c:val>
        </c:ser>
        <c:dLbls>
          <c:showLegendKey val="0"/>
          <c:showVal val="0"/>
          <c:showCatName val="0"/>
          <c:showSerName val="0"/>
          <c:showPercent val="0"/>
          <c:showBubbleSize val="0"/>
          <c:showLeaderLines val="1"/>
        </c:dLbls>
        <c:firstSliceAng val="288"/>
      </c:pieChart>
      <c:spPr>
        <a:noFill/>
        <a:ln>
          <a:noFill/>
        </a:ln>
        <a:effectLst/>
      </c:spPr>
    </c:plotArea>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282479574544167"/>
          <c:y val="9.7506049164188591E-2"/>
          <c:w val="0.3426997905960818"/>
          <c:h val="0.77581593083624334"/>
        </c:manualLayout>
      </c:layout>
      <c:pieChart>
        <c:varyColors val="1"/>
        <c:ser>
          <c:idx val="0"/>
          <c:order val="0"/>
          <c:tx>
            <c:strRef>
              <c:f>Lapas1!$B$1</c:f>
              <c:strCache>
                <c:ptCount val="1"/>
                <c:pt idx="0">
                  <c:v>Pardavimas</c:v>
                </c:pt>
              </c:strCache>
            </c:strRef>
          </c:tx>
          <c:spPr>
            <a:solidFill>
              <a:schemeClr val="tx2">
                <a:lumMod val="60000"/>
                <a:lumOff val="40000"/>
              </a:schemeClr>
            </a:solidFill>
          </c:spPr>
          <c:dPt>
            <c:idx val="0"/>
            <c:bubble3D val="0"/>
            <c:spPr>
              <a:solidFill>
                <a:schemeClr val="accent3">
                  <a:lumMod val="75000"/>
                </a:schemeClr>
              </a:solidFill>
              <a:ln w="19050">
                <a:solidFill>
                  <a:schemeClr val="lt1"/>
                </a:solidFill>
              </a:ln>
              <a:effectLst/>
            </c:spPr>
          </c:dPt>
          <c:dPt>
            <c:idx val="1"/>
            <c:bubble3D val="0"/>
            <c:spPr>
              <a:solidFill>
                <a:schemeClr val="accent3">
                  <a:lumMod val="75000"/>
                </a:schemeClr>
              </a:solidFill>
              <a:ln w="19050">
                <a:solidFill>
                  <a:schemeClr val="lt1"/>
                </a:solidFill>
              </a:ln>
              <a:effectLst/>
            </c:spPr>
          </c:dPt>
          <c:dPt>
            <c:idx val="2"/>
            <c:bubble3D val="0"/>
            <c:spPr>
              <a:solidFill>
                <a:schemeClr val="tx2">
                  <a:lumMod val="60000"/>
                  <a:lumOff val="40000"/>
                </a:schemeClr>
              </a:solidFill>
              <a:ln w="19050">
                <a:solidFill>
                  <a:schemeClr val="lt1"/>
                </a:solidFill>
              </a:ln>
              <a:effectLst/>
            </c:spPr>
          </c:dPt>
          <c:dPt>
            <c:idx val="3"/>
            <c:bubble3D val="0"/>
            <c:spPr>
              <a:solidFill>
                <a:schemeClr val="accent3">
                  <a:lumMod val="75000"/>
                </a:schemeClr>
              </a:solidFill>
              <a:ln w="19050">
                <a:solidFill>
                  <a:schemeClr val="lt1"/>
                </a:solidFill>
              </a:ln>
              <a:effectLst/>
            </c:spPr>
          </c:dPt>
          <c:dLbls>
            <c:dLbl>
              <c:idx val="0"/>
              <c:layout>
                <c:manualLayout>
                  <c:x val="1.6560468071220885E-2"/>
                  <c:y val="0.19547738892683653"/>
                </c:manualLayout>
              </c:layout>
              <c:tx>
                <c:rich>
                  <a:bodyPr/>
                  <a:lstStyle/>
                  <a:p>
                    <a:fld id="{F7E2B95B-8F32-42C1-AB69-70F6AE16D273}" type="VALUE">
                      <a:rPr lang="en-US" smtClean="0"/>
                      <a:pPr/>
                      <a:t>[REIKŠMĖ]</a:t>
                    </a:fld>
                    <a:r>
                      <a:rPr lang="en-US" dirty="0" smtClean="0"/>
                      <a:t>%</a:t>
                    </a:r>
                  </a:p>
                </c:rich>
              </c:tx>
              <c:showLegendKey val="0"/>
              <c:showVal val="1"/>
              <c:showCatName val="0"/>
              <c:showSerName val="0"/>
              <c:showPercent val="0"/>
              <c:showBubbleSize val="0"/>
              <c:extLst>
                <c:ext xmlns:c15="http://schemas.microsoft.com/office/drawing/2012/chart" uri="{CE6537A1-D6FC-4f65-9D91-7224C49458BB}">
                  <c15:layout>
                    <c:manualLayout>
                      <c:w val="0.13659910632247749"/>
                      <c:h val="0.12497746704804517"/>
                    </c:manualLayout>
                  </c15:layout>
                  <c15:dlblFieldTable/>
                  <c15:showDataLabelsRange val="0"/>
                </c:ext>
              </c:extLst>
            </c:dLbl>
            <c:dLbl>
              <c:idx val="1"/>
              <c:layout>
                <c:manualLayout>
                  <c:x val="-0.11582804927417915"/>
                  <c:y val="9.8224473618536909E-2"/>
                </c:manualLayout>
              </c:layout>
              <c:tx>
                <c:rich>
                  <a:bodyPr/>
                  <a:lstStyle/>
                  <a:p>
                    <a:fld id="{669F89AC-103C-4FD6-8847-FC1D62E59137}" type="VALUE">
                      <a:rPr lang="en-US" smtClean="0"/>
                      <a:pPr/>
                      <a:t>[REIKŠMĖ]</a:t>
                    </a:fld>
                    <a:r>
                      <a:rPr lang="en-US" smtClean="0"/>
                      <a:t>%</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2"/>
              <c:delete val="1"/>
              <c:extLst>
                <c:ext xmlns:c15="http://schemas.microsoft.com/office/drawing/2012/chart" uri="{CE6537A1-D6FC-4f65-9D91-7224C49458BB}"/>
              </c:extLst>
            </c:dLbl>
            <c:dLbl>
              <c:idx val="3"/>
              <c:layout>
                <c:manualLayout>
                  <c:x val="0.129665697595369"/>
                  <c:y val="8.027452944595187E-2"/>
                </c:manualLayout>
              </c:layout>
              <c:tx>
                <c:rich>
                  <a:bodyPr/>
                  <a:lstStyle/>
                  <a:p>
                    <a:fld id="{0AF93D5E-3BEB-41C3-A0DE-CF3E1FAF1E79}" type="VALUE">
                      <a:rPr lang="en-US" smtClean="0"/>
                      <a:pPr/>
                      <a:t>[REIKŠMĖ]</a:t>
                    </a:fld>
                    <a:r>
                      <a:rPr lang="en-US" dirty="0" smtClean="0"/>
                      <a:t>%</a:t>
                    </a:r>
                  </a:p>
                </c:rich>
              </c:tx>
              <c:showLegendKey val="0"/>
              <c:showVal val="1"/>
              <c:showCatName val="0"/>
              <c:showSerName val="0"/>
              <c:showPercent val="0"/>
              <c:showBubbleSize val="0"/>
              <c:extLst>
                <c:ext xmlns:c15="http://schemas.microsoft.com/office/drawing/2012/chart" uri="{CE6537A1-D6FC-4f65-9D91-7224C49458BB}">
                  <c15:layout>
                    <c:manualLayout>
                      <c:w val="0.13656809650255958"/>
                      <c:h val="0.12497699883086166"/>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Times New Roman" panose="02020603050405020304" pitchFamily="18" charset="0"/>
                    <a:ea typeface="+mn-ea"/>
                    <a:cs typeface="+mn-cs"/>
                  </a:defRPr>
                </a:pPr>
                <a:endParaRPr lang="lt-LT"/>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Lapas1!$A$2:$A$5</c:f>
              <c:strCache>
                <c:ptCount val="4"/>
                <c:pt idx="0">
                  <c:v>1-asis ketvirtis</c:v>
                </c:pt>
                <c:pt idx="1">
                  <c:v>2-asis ketvirtis</c:v>
                </c:pt>
                <c:pt idx="2">
                  <c:v>3-iasis ketvirtis</c:v>
                </c:pt>
                <c:pt idx="3">
                  <c:v>4-asis ketvirtis</c:v>
                </c:pt>
              </c:strCache>
            </c:strRef>
          </c:cat>
          <c:val>
            <c:numRef>
              <c:f>Lapas1!$B$2:$B$5</c:f>
              <c:numCache>
                <c:formatCode>General</c:formatCode>
                <c:ptCount val="4"/>
                <c:pt idx="0">
                  <c:v>20</c:v>
                </c:pt>
                <c:pt idx="1">
                  <c:v>20</c:v>
                </c:pt>
                <c:pt idx="2">
                  <c:v>40</c:v>
                </c:pt>
                <c:pt idx="3">
                  <c:v>20</c:v>
                </c:pt>
              </c:numCache>
            </c:numRef>
          </c:val>
        </c:ser>
        <c:dLbls>
          <c:showLegendKey val="0"/>
          <c:showVal val="0"/>
          <c:showCatName val="0"/>
          <c:showSerName val="0"/>
          <c:showPercent val="0"/>
          <c:showBubbleSize val="0"/>
          <c:showLeaderLines val="1"/>
        </c:dLbls>
        <c:firstSliceAng val="323"/>
      </c:pieChart>
      <c:spPr>
        <a:noFill/>
        <a:ln>
          <a:noFill/>
        </a:ln>
        <a:effectLst/>
      </c:spPr>
    </c:plotArea>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56476674710382"/>
          <c:y val="9.8350266643770043E-2"/>
          <c:w val="0.72625352840084412"/>
          <c:h val="0.76744899423428425"/>
        </c:manualLayout>
      </c:layout>
      <c:pieChart>
        <c:varyColors val="1"/>
        <c:ser>
          <c:idx val="0"/>
          <c:order val="0"/>
          <c:tx>
            <c:strRef>
              <c:f>Lapas1!$B$1</c:f>
              <c:strCache>
                <c:ptCount val="1"/>
                <c:pt idx="0">
                  <c:v>Pardavimas</c:v>
                </c:pt>
              </c:strCache>
            </c:strRef>
          </c:tx>
          <c:spPr>
            <a:solidFill>
              <a:schemeClr val="accent3">
                <a:lumMod val="40000"/>
                <a:lumOff val="60000"/>
              </a:schemeClr>
            </a:solidFill>
          </c:spPr>
          <c:dPt>
            <c:idx val="0"/>
            <c:bubble3D val="0"/>
            <c:spPr>
              <a:solidFill>
                <a:schemeClr val="accent3">
                  <a:lumMod val="40000"/>
                  <a:lumOff val="60000"/>
                </a:schemeClr>
              </a:solidFill>
              <a:ln w="19050">
                <a:solidFill>
                  <a:schemeClr val="lt1"/>
                </a:solidFill>
              </a:ln>
              <a:effectLst/>
            </c:spPr>
          </c:dPt>
          <c:dPt>
            <c:idx val="1"/>
            <c:bubble3D val="0"/>
            <c:spPr>
              <a:solidFill>
                <a:schemeClr val="accent3">
                  <a:lumMod val="75000"/>
                </a:schemeClr>
              </a:solidFill>
              <a:ln w="19050">
                <a:solidFill>
                  <a:schemeClr val="lt1"/>
                </a:solidFill>
              </a:ln>
              <a:effectLst/>
            </c:spPr>
          </c:dPt>
          <c:dPt>
            <c:idx val="2"/>
            <c:bubble3D val="0"/>
            <c:spPr>
              <a:solidFill>
                <a:schemeClr val="accent3">
                  <a:lumMod val="40000"/>
                  <a:lumOff val="60000"/>
                </a:schemeClr>
              </a:solidFill>
              <a:ln w="19050">
                <a:solidFill>
                  <a:schemeClr val="lt1"/>
                </a:solidFill>
              </a:ln>
              <a:effectLst/>
            </c:spPr>
          </c:dPt>
          <c:dPt>
            <c:idx val="3"/>
            <c:bubble3D val="0"/>
            <c:spPr>
              <a:solidFill>
                <a:schemeClr val="accent3">
                  <a:lumMod val="40000"/>
                  <a:lumOff val="60000"/>
                </a:schemeClr>
              </a:solidFill>
              <a:ln w="19050">
                <a:solidFill>
                  <a:schemeClr val="lt1"/>
                </a:solidFill>
              </a:ln>
              <a:effectLst/>
            </c:spPr>
          </c:dPt>
          <c:dLbls>
            <c:dLbl>
              <c:idx val="0"/>
              <c:layout>
                <c:manualLayout>
                  <c:x val="2.2793145264262519E-2"/>
                  <c:y val="0.23060089201062189"/>
                </c:manualLayout>
              </c:layout>
              <c:tx>
                <c:rich>
                  <a:bodyPr rot="0" spcFirstLastPara="1" vertOverflow="ellipsis" vert="horz" wrap="square" lIns="38100" tIns="19050" rIns="38100" bIns="19050" anchor="ctr" anchorCtr="1">
                    <a:noAutofit/>
                  </a:bodyPr>
                  <a:lstStyle/>
                  <a:p>
                    <a:pPr>
                      <a:defRPr sz="2000" b="0" i="0" u="none" strike="noStrike" kern="1200" baseline="0">
                        <a:solidFill>
                          <a:schemeClr val="tx1">
                            <a:lumMod val="75000"/>
                            <a:lumOff val="25000"/>
                          </a:schemeClr>
                        </a:solidFill>
                        <a:latin typeface="Times New Roman" panose="02020603050405020304" pitchFamily="18" charset="0"/>
                        <a:ea typeface="+mn-ea"/>
                        <a:cs typeface="+mn-cs"/>
                      </a:defRPr>
                    </a:pPr>
                    <a:fld id="{DAB36612-071E-4E4B-93A9-26478CE99BBD}" type="VALUE">
                      <a:rPr lang="en-US" smtClean="0"/>
                      <a:pPr>
                        <a:defRPr sz="2000">
                          <a:latin typeface="Times New Roman" panose="02020603050405020304" pitchFamily="18" charset="0"/>
                        </a:defRPr>
                      </a:pPr>
                      <a:t>[REIKŠMĖ]</a:t>
                    </a:fld>
                    <a:r>
                      <a:rPr lang="en-US" smtClean="0"/>
                      <a:t>%</a:t>
                    </a:r>
                  </a:p>
                </c:rich>
              </c:tx>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tx1">
                          <a:lumMod val="75000"/>
                          <a:lumOff val="25000"/>
                        </a:schemeClr>
                      </a:solidFill>
                      <a:latin typeface="Times New Roman" panose="02020603050405020304" pitchFamily="18" charset="0"/>
                      <a:ea typeface="+mn-ea"/>
                      <a:cs typeface="+mn-cs"/>
                    </a:defRPr>
                  </a:pPr>
                  <a:endParaRPr lang="lt-LT"/>
                </a:p>
              </c:txPr>
              <c:showLegendKey val="0"/>
              <c:showVal val="1"/>
              <c:showCatName val="0"/>
              <c:showSerName val="0"/>
              <c:showPercent val="0"/>
              <c:showBubbleSize val="0"/>
              <c:extLst>
                <c:ext xmlns:c15="http://schemas.microsoft.com/office/drawing/2012/chart" uri="{CE6537A1-D6FC-4f65-9D91-7224C49458BB}">
                  <c15:layout>
                    <c:manualLayout>
                      <c:w val="0.31900449015798116"/>
                      <c:h val="0.26245929216839703"/>
                    </c:manualLayout>
                  </c15:layout>
                  <c15:dlblFieldTable/>
                  <c15:showDataLabelsRange val="0"/>
                </c:ext>
              </c:extLst>
            </c:dLbl>
            <c:dLbl>
              <c:idx val="1"/>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Lapas1!$A$2:$A$5</c:f>
              <c:numCache>
                <c:formatCode>General</c:formatCode>
                <c:ptCount val="4"/>
              </c:numCache>
            </c:numRef>
          </c:cat>
          <c:val>
            <c:numRef>
              <c:f>Lapas1!$B$2:$B$5</c:f>
              <c:numCache>
                <c:formatCode>General</c:formatCode>
                <c:ptCount val="4"/>
                <c:pt idx="0">
                  <c:v>70</c:v>
                </c:pt>
                <c:pt idx="1">
                  <c:v>30</c:v>
                </c:pt>
              </c:numCache>
            </c:numRef>
          </c:val>
        </c:ser>
        <c:dLbls>
          <c:showLegendKey val="0"/>
          <c:showVal val="0"/>
          <c:showCatName val="0"/>
          <c:showSerName val="0"/>
          <c:showPercent val="0"/>
          <c:showBubbleSize val="0"/>
          <c:showLeaderLines val="1"/>
        </c:dLbls>
        <c:firstSliceAng val="232"/>
      </c:pieChart>
      <c:spPr>
        <a:noFill/>
        <a:ln>
          <a:noFill/>
        </a:ln>
        <a:effectLst/>
      </c:spPr>
    </c:plotArea>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567100775812209"/>
          <c:y val="8.1375186401716135E-2"/>
          <c:w val="0.6996704077111241"/>
          <c:h val="0.79949863511833097"/>
        </c:manualLayout>
      </c:layout>
      <c:pieChart>
        <c:varyColors val="1"/>
        <c:ser>
          <c:idx val="0"/>
          <c:order val="0"/>
          <c:tx>
            <c:strRef>
              <c:f>Lapas1!$B$1</c:f>
              <c:strCache>
                <c:ptCount val="1"/>
                <c:pt idx="0">
                  <c:v>Pardavimas</c:v>
                </c:pt>
              </c:strCache>
            </c:strRef>
          </c:tx>
          <c:spPr>
            <a:solidFill>
              <a:schemeClr val="accent3">
                <a:lumMod val="40000"/>
                <a:lumOff val="60000"/>
              </a:schemeClr>
            </a:solidFill>
          </c:spPr>
          <c:dPt>
            <c:idx val="0"/>
            <c:bubble3D val="0"/>
            <c:spPr>
              <a:solidFill>
                <a:schemeClr val="accent3">
                  <a:lumMod val="40000"/>
                  <a:lumOff val="60000"/>
                </a:schemeClr>
              </a:solidFill>
              <a:ln w="19050">
                <a:solidFill>
                  <a:schemeClr val="lt1"/>
                </a:solidFill>
              </a:ln>
              <a:effectLst/>
            </c:spPr>
          </c:dPt>
          <c:dPt>
            <c:idx val="1"/>
            <c:bubble3D val="0"/>
            <c:spPr>
              <a:solidFill>
                <a:schemeClr val="accent3">
                  <a:lumMod val="75000"/>
                </a:schemeClr>
              </a:solidFill>
              <a:ln w="19050">
                <a:solidFill>
                  <a:schemeClr val="lt1"/>
                </a:solidFill>
              </a:ln>
              <a:effectLst/>
            </c:spPr>
          </c:dPt>
          <c:dPt>
            <c:idx val="2"/>
            <c:bubble3D val="0"/>
            <c:spPr>
              <a:solidFill>
                <a:schemeClr val="accent3">
                  <a:lumMod val="40000"/>
                  <a:lumOff val="60000"/>
                </a:schemeClr>
              </a:solidFill>
              <a:ln w="19050">
                <a:solidFill>
                  <a:schemeClr val="lt1"/>
                </a:solidFill>
              </a:ln>
              <a:effectLst/>
            </c:spPr>
          </c:dPt>
          <c:dPt>
            <c:idx val="3"/>
            <c:bubble3D val="0"/>
            <c:spPr>
              <a:solidFill>
                <a:schemeClr val="accent3">
                  <a:lumMod val="40000"/>
                  <a:lumOff val="60000"/>
                </a:schemeClr>
              </a:solidFill>
              <a:ln w="19050">
                <a:solidFill>
                  <a:schemeClr val="lt1"/>
                </a:solidFill>
              </a:ln>
              <a:effectLst/>
            </c:spPr>
          </c:dPt>
          <c:dLbls>
            <c:dLbl>
              <c:idx val="0"/>
              <c:layout>
                <c:manualLayout>
                  <c:x val="0.26999092479206332"/>
                  <c:y val="0.17915887521516696"/>
                </c:manualLayout>
              </c:layout>
              <c:tx>
                <c:rich>
                  <a:bodyPr/>
                  <a:lstStyle/>
                  <a:p>
                    <a:fld id="{181067C7-7B68-4823-8E8F-D001CF9839DC}" type="VALUE">
                      <a:rPr lang="en-US" smtClean="0"/>
                      <a:pPr/>
                      <a:t>[REIKŠMĖ]</a:t>
                    </a:fld>
                    <a:r>
                      <a:rPr lang="en-US" dirty="0" smtClean="0"/>
                      <a:t>%</a:t>
                    </a:r>
                  </a:p>
                </c:rich>
              </c:tx>
              <c:showLegendKey val="0"/>
              <c:showVal val="1"/>
              <c:showCatName val="0"/>
              <c:showSerName val="0"/>
              <c:showPercent val="0"/>
              <c:showBubbleSize val="0"/>
              <c:extLst>
                <c:ext xmlns:c15="http://schemas.microsoft.com/office/drawing/2012/chart" uri="{CE6537A1-D6FC-4f65-9D91-7224C49458BB}">
                  <c15:layout>
                    <c:manualLayout>
                      <c:w val="0.30718950904101894"/>
                      <c:h val="0.34760423691078046"/>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Times New Roman" panose="02020603050405020304" pitchFamily="18" charset="0"/>
                    <a:ea typeface="+mn-ea"/>
                    <a:cs typeface="+mn-cs"/>
                  </a:defRPr>
                </a:pPr>
                <a:endParaRPr lang="lt-LT"/>
              </a:p>
            </c:txPr>
            <c:showLegendKey val="0"/>
            <c:showVal val="0"/>
            <c:showCatName val="0"/>
            <c:showSerName val="0"/>
            <c:showPercent val="0"/>
            <c:showBubbleSize val="0"/>
            <c:extLst>
              <c:ext xmlns:c15="http://schemas.microsoft.com/office/drawing/2012/chart" uri="{CE6537A1-D6FC-4f65-9D91-7224C49458BB}"/>
            </c:extLst>
          </c:dLbls>
          <c:cat>
            <c:numRef>
              <c:f>Lapas1!$A$2:$A$5</c:f>
              <c:numCache>
                <c:formatCode>General</c:formatCode>
                <c:ptCount val="4"/>
              </c:numCache>
            </c:numRef>
          </c:cat>
          <c:val>
            <c:numRef>
              <c:f>Lapas1!$B$2:$B$5</c:f>
              <c:numCache>
                <c:formatCode>General</c:formatCode>
                <c:ptCount val="4"/>
                <c:pt idx="0">
                  <c:v>60</c:v>
                </c:pt>
                <c:pt idx="1">
                  <c:v>40</c:v>
                </c:pt>
              </c:numCache>
            </c:numRef>
          </c:val>
        </c:ser>
        <c:dLbls>
          <c:showLegendKey val="0"/>
          <c:showVal val="0"/>
          <c:showCatName val="0"/>
          <c:showSerName val="0"/>
          <c:showPercent val="0"/>
          <c:showBubbleSize val="0"/>
          <c:showLeaderLines val="1"/>
        </c:dLbls>
        <c:firstSliceAng val="232"/>
      </c:pieChart>
      <c:spPr>
        <a:noFill/>
        <a:ln>
          <a:noFill/>
        </a:ln>
        <a:effectLst/>
      </c:spPr>
    </c:plotArea>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00E021-DD33-4D08-9A52-486628E23DF7}" type="doc">
      <dgm:prSet loTypeId="urn:microsoft.com/office/officeart/2005/8/layout/equation1" loCatId="process" qsTypeId="urn:microsoft.com/office/officeart/2005/8/quickstyle/simple1" qsCatId="simple" csTypeId="urn:microsoft.com/office/officeart/2005/8/colors/accent1_2" csCatId="accent1" phldr="1"/>
      <dgm:spPr/>
    </dgm:pt>
    <dgm:pt modelId="{5E7E6432-A915-4F32-98B8-3544800578D4}">
      <dgm:prSet phldrT="[Tekstas]"/>
      <dgm:spPr/>
      <dgm:t>
        <a:bodyPr/>
        <a:lstStyle/>
        <a:p>
          <a:r>
            <a:rPr lang="lt-LT" dirty="0" smtClean="0"/>
            <a:t>A </a:t>
          </a:r>
        </a:p>
        <a:p>
          <a:r>
            <a:rPr lang="lt-LT" dirty="0" smtClean="0"/>
            <a:t>50. 000 EUR</a:t>
          </a:r>
          <a:endParaRPr lang="lt-LT" dirty="0"/>
        </a:p>
      </dgm:t>
    </dgm:pt>
    <dgm:pt modelId="{6CFDC4F4-1C26-4458-9464-9993291293E3}" type="parTrans" cxnId="{6DB119A7-9391-4FE3-9EF5-F067E5E174E2}">
      <dgm:prSet/>
      <dgm:spPr/>
      <dgm:t>
        <a:bodyPr/>
        <a:lstStyle/>
        <a:p>
          <a:endParaRPr lang="lt-LT"/>
        </a:p>
      </dgm:t>
    </dgm:pt>
    <dgm:pt modelId="{91212A81-71CE-42D0-B149-F3CB0EEF9091}" type="sibTrans" cxnId="{6DB119A7-9391-4FE3-9EF5-F067E5E174E2}">
      <dgm:prSet/>
      <dgm:spPr/>
      <dgm:t>
        <a:bodyPr/>
        <a:lstStyle/>
        <a:p>
          <a:endParaRPr lang="lt-LT"/>
        </a:p>
      </dgm:t>
    </dgm:pt>
    <dgm:pt modelId="{56BBAA10-65B4-40F9-BB38-7526A789AE32}">
      <dgm:prSet phldrT="[Tekstas]"/>
      <dgm:spPr/>
      <dgm:t>
        <a:bodyPr/>
        <a:lstStyle/>
        <a:p>
          <a:r>
            <a:rPr lang="lt-LT" dirty="0" smtClean="0"/>
            <a:t>B </a:t>
          </a:r>
        </a:p>
        <a:p>
          <a:r>
            <a:rPr lang="lt-LT" dirty="0" smtClean="0"/>
            <a:t>50.000 EUR</a:t>
          </a:r>
          <a:endParaRPr lang="lt-LT" dirty="0"/>
        </a:p>
      </dgm:t>
    </dgm:pt>
    <dgm:pt modelId="{81FD7D2C-1789-4B10-83E4-6F6C16FD6B15}" type="parTrans" cxnId="{8101DE3D-55D8-4AD9-A042-1AB9C4B8FEE0}">
      <dgm:prSet/>
      <dgm:spPr/>
      <dgm:t>
        <a:bodyPr/>
        <a:lstStyle/>
        <a:p>
          <a:endParaRPr lang="lt-LT"/>
        </a:p>
      </dgm:t>
    </dgm:pt>
    <dgm:pt modelId="{3181942E-EB8C-4721-9E32-752712060A9D}" type="sibTrans" cxnId="{8101DE3D-55D8-4AD9-A042-1AB9C4B8FEE0}">
      <dgm:prSet/>
      <dgm:spPr/>
      <dgm:t>
        <a:bodyPr/>
        <a:lstStyle/>
        <a:p>
          <a:endParaRPr lang="lt-LT"/>
        </a:p>
      </dgm:t>
    </dgm:pt>
    <dgm:pt modelId="{F1B14C6C-212A-45BF-A760-8EA5D60B076F}">
      <dgm:prSet phldrT="[Tekstas]"/>
      <dgm:spPr>
        <a:solidFill>
          <a:srgbClr val="FF0000"/>
        </a:solidFill>
      </dgm:spPr>
      <dgm:t>
        <a:bodyPr/>
        <a:lstStyle/>
        <a:p>
          <a:r>
            <a:rPr lang="lt-LT" dirty="0" smtClean="0"/>
            <a:t>Nepakankamas </a:t>
          </a:r>
          <a:r>
            <a:rPr lang="lt-LT" b="0" i="1" baseline="0" dirty="0" smtClean="0"/>
            <a:t>de </a:t>
          </a:r>
          <a:r>
            <a:rPr lang="lt-LT" b="0" i="1" baseline="0" dirty="0" err="1" smtClean="0"/>
            <a:t>minimis</a:t>
          </a:r>
          <a:r>
            <a:rPr lang="lt-LT" b="0" i="1" baseline="0" dirty="0" smtClean="0"/>
            <a:t> </a:t>
          </a:r>
          <a:r>
            <a:rPr lang="lt-LT" dirty="0" smtClean="0"/>
            <a:t>likutis</a:t>
          </a:r>
          <a:endParaRPr lang="lt-LT" dirty="0"/>
        </a:p>
      </dgm:t>
    </dgm:pt>
    <dgm:pt modelId="{16925BAA-5BC8-4B5A-BDF2-D073184D2883}" type="parTrans" cxnId="{F84DFA7F-921F-4A16-B675-9F7D21A27219}">
      <dgm:prSet/>
      <dgm:spPr/>
      <dgm:t>
        <a:bodyPr/>
        <a:lstStyle/>
        <a:p>
          <a:endParaRPr lang="lt-LT"/>
        </a:p>
      </dgm:t>
    </dgm:pt>
    <dgm:pt modelId="{ECB2AA51-EEE0-4FA7-8042-3CD979199FDD}" type="sibTrans" cxnId="{F84DFA7F-921F-4A16-B675-9F7D21A27219}">
      <dgm:prSet/>
      <dgm:spPr/>
      <dgm:t>
        <a:bodyPr/>
        <a:lstStyle/>
        <a:p>
          <a:endParaRPr lang="lt-LT"/>
        </a:p>
      </dgm:t>
    </dgm:pt>
    <dgm:pt modelId="{CB799D66-A27D-4072-BE96-F9D10E07D6FF}">
      <dgm:prSet/>
      <dgm:spPr/>
      <dgm:t>
        <a:bodyPr/>
        <a:lstStyle/>
        <a:p>
          <a:r>
            <a:rPr lang="lt-LT" dirty="0" smtClean="0"/>
            <a:t>C</a:t>
          </a:r>
        </a:p>
        <a:p>
          <a:r>
            <a:rPr lang="lt-LT" dirty="0" smtClean="0"/>
            <a:t> 100. 000 EUR</a:t>
          </a:r>
          <a:endParaRPr lang="lt-LT" dirty="0"/>
        </a:p>
      </dgm:t>
    </dgm:pt>
    <dgm:pt modelId="{988B0430-49DC-4A84-A9ED-7C3E7A7D0F0A}" type="parTrans" cxnId="{920664F5-1099-4012-AD9C-35BF6C5B4390}">
      <dgm:prSet/>
      <dgm:spPr/>
      <dgm:t>
        <a:bodyPr/>
        <a:lstStyle/>
        <a:p>
          <a:endParaRPr lang="lt-LT"/>
        </a:p>
      </dgm:t>
    </dgm:pt>
    <dgm:pt modelId="{1AC22F4E-1940-42F0-9AF7-D346286F8054}" type="sibTrans" cxnId="{920664F5-1099-4012-AD9C-35BF6C5B4390}">
      <dgm:prSet/>
      <dgm:spPr/>
      <dgm:t>
        <a:bodyPr/>
        <a:lstStyle/>
        <a:p>
          <a:endParaRPr lang="lt-LT"/>
        </a:p>
      </dgm:t>
    </dgm:pt>
    <dgm:pt modelId="{AFC70F6C-E2F5-46DD-8F56-56E52C0D302B}" type="pres">
      <dgm:prSet presAssocID="{FF00E021-DD33-4D08-9A52-486628E23DF7}" presName="linearFlow" presStyleCnt="0">
        <dgm:presLayoutVars>
          <dgm:dir/>
          <dgm:resizeHandles val="exact"/>
        </dgm:presLayoutVars>
      </dgm:prSet>
      <dgm:spPr/>
    </dgm:pt>
    <dgm:pt modelId="{DFDE419F-3FA4-4EC7-BA77-7DC78992BA87}" type="pres">
      <dgm:prSet presAssocID="{5E7E6432-A915-4F32-98B8-3544800578D4}" presName="node" presStyleLbl="node1" presStyleIdx="0" presStyleCnt="4">
        <dgm:presLayoutVars>
          <dgm:bulletEnabled val="1"/>
        </dgm:presLayoutVars>
      </dgm:prSet>
      <dgm:spPr/>
      <dgm:t>
        <a:bodyPr/>
        <a:lstStyle/>
        <a:p>
          <a:endParaRPr lang="lt-LT"/>
        </a:p>
      </dgm:t>
    </dgm:pt>
    <dgm:pt modelId="{1C56DE3C-4621-49D0-A8A2-CE5035A43950}" type="pres">
      <dgm:prSet presAssocID="{91212A81-71CE-42D0-B149-F3CB0EEF9091}" presName="spacerL" presStyleCnt="0"/>
      <dgm:spPr/>
    </dgm:pt>
    <dgm:pt modelId="{2E87226C-4796-4B1E-9BAB-E93F901B97D4}" type="pres">
      <dgm:prSet presAssocID="{91212A81-71CE-42D0-B149-F3CB0EEF9091}" presName="sibTrans" presStyleLbl="sibTrans2D1" presStyleIdx="0" presStyleCnt="3"/>
      <dgm:spPr/>
      <dgm:t>
        <a:bodyPr/>
        <a:lstStyle/>
        <a:p>
          <a:endParaRPr lang="lt-LT"/>
        </a:p>
      </dgm:t>
    </dgm:pt>
    <dgm:pt modelId="{E5849BF2-0FA2-4CE6-91DA-0715AFDB5460}" type="pres">
      <dgm:prSet presAssocID="{91212A81-71CE-42D0-B149-F3CB0EEF9091}" presName="spacerR" presStyleCnt="0"/>
      <dgm:spPr/>
    </dgm:pt>
    <dgm:pt modelId="{0D630CCC-04CD-49D0-B69D-4E094626BE44}" type="pres">
      <dgm:prSet presAssocID="{56BBAA10-65B4-40F9-BB38-7526A789AE32}" presName="node" presStyleLbl="node1" presStyleIdx="1" presStyleCnt="4">
        <dgm:presLayoutVars>
          <dgm:bulletEnabled val="1"/>
        </dgm:presLayoutVars>
      </dgm:prSet>
      <dgm:spPr/>
      <dgm:t>
        <a:bodyPr/>
        <a:lstStyle/>
        <a:p>
          <a:endParaRPr lang="lt-LT"/>
        </a:p>
      </dgm:t>
    </dgm:pt>
    <dgm:pt modelId="{AEC71AE2-AED6-4F33-834B-6E38C449EB7B}" type="pres">
      <dgm:prSet presAssocID="{3181942E-EB8C-4721-9E32-752712060A9D}" presName="spacerL" presStyleCnt="0"/>
      <dgm:spPr/>
    </dgm:pt>
    <dgm:pt modelId="{78F74C4D-0827-4727-BDD8-A0A499177166}" type="pres">
      <dgm:prSet presAssocID="{3181942E-EB8C-4721-9E32-752712060A9D}" presName="sibTrans" presStyleLbl="sibTrans2D1" presStyleIdx="1" presStyleCnt="3"/>
      <dgm:spPr/>
      <dgm:t>
        <a:bodyPr/>
        <a:lstStyle/>
        <a:p>
          <a:endParaRPr lang="lt-LT"/>
        </a:p>
      </dgm:t>
    </dgm:pt>
    <dgm:pt modelId="{803AB465-8B4E-4AF8-B6EA-F4077C718BC1}" type="pres">
      <dgm:prSet presAssocID="{3181942E-EB8C-4721-9E32-752712060A9D}" presName="spacerR" presStyleCnt="0"/>
      <dgm:spPr/>
    </dgm:pt>
    <dgm:pt modelId="{2E3EE68C-9672-4430-874A-19B7C93E7965}" type="pres">
      <dgm:prSet presAssocID="{CB799D66-A27D-4072-BE96-F9D10E07D6FF}" presName="node" presStyleLbl="node1" presStyleIdx="2" presStyleCnt="4">
        <dgm:presLayoutVars>
          <dgm:bulletEnabled val="1"/>
        </dgm:presLayoutVars>
      </dgm:prSet>
      <dgm:spPr/>
      <dgm:t>
        <a:bodyPr/>
        <a:lstStyle/>
        <a:p>
          <a:endParaRPr lang="lt-LT"/>
        </a:p>
      </dgm:t>
    </dgm:pt>
    <dgm:pt modelId="{7A48EC3D-EB95-42C4-ADFA-5ECA3154D610}" type="pres">
      <dgm:prSet presAssocID="{1AC22F4E-1940-42F0-9AF7-D346286F8054}" presName="spacerL" presStyleCnt="0"/>
      <dgm:spPr/>
    </dgm:pt>
    <dgm:pt modelId="{8650CCF7-9F70-4CCB-AFE2-A458AD8CED0C}" type="pres">
      <dgm:prSet presAssocID="{1AC22F4E-1940-42F0-9AF7-D346286F8054}" presName="sibTrans" presStyleLbl="sibTrans2D1" presStyleIdx="2" presStyleCnt="3"/>
      <dgm:spPr/>
      <dgm:t>
        <a:bodyPr/>
        <a:lstStyle/>
        <a:p>
          <a:endParaRPr lang="lt-LT"/>
        </a:p>
      </dgm:t>
    </dgm:pt>
    <dgm:pt modelId="{FBF7F809-63A0-4AC3-9E3B-9123BCD10F16}" type="pres">
      <dgm:prSet presAssocID="{1AC22F4E-1940-42F0-9AF7-D346286F8054}" presName="spacerR" presStyleCnt="0"/>
      <dgm:spPr/>
    </dgm:pt>
    <dgm:pt modelId="{8EDD94F1-1AA4-4165-9E8F-D70D97D7A66E}" type="pres">
      <dgm:prSet presAssocID="{F1B14C6C-212A-45BF-A760-8EA5D60B076F}" presName="node" presStyleLbl="node1" presStyleIdx="3" presStyleCnt="4" custScaleX="112870" custScaleY="120961">
        <dgm:presLayoutVars>
          <dgm:bulletEnabled val="1"/>
        </dgm:presLayoutVars>
      </dgm:prSet>
      <dgm:spPr/>
      <dgm:t>
        <a:bodyPr/>
        <a:lstStyle/>
        <a:p>
          <a:endParaRPr lang="lt-LT"/>
        </a:p>
      </dgm:t>
    </dgm:pt>
  </dgm:ptLst>
  <dgm:cxnLst>
    <dgm:cxn modelId="{8101DE3D-55D8-4AD9-A042-1AB9C4B8FEE0}" srcId="{FF00E021-DD33-4D08-9A52-486628E23DF7}" destId="{56BBAA10-65B4-40F9-BB38-7526A789AE32}" srcOrd="1" destOrd="0" parTransId="{81FD7D2C-1789-4B10-83E4-6F6C16FD6B15}" sibTransId="{3181942E-EB8C-4721-9E32-752712060A9D}"/>
    <dgm:cxn modelId="{A015595D-D3AB-4A35-84FE-0EE2081E727F}" type="presOf" srcId="{F1B14C6C-212A-45BF-A760-8EA5D60B076F}" destId="{8EDD94F1-1AA4-4165-9E8F-D70D97D7A66E}" srcOrd="0" destOrd="0" presId="urn:microsoft.com/office/officeart/2005/8/layout/equation1"/>
    <dgm:cxn modelId="{35DCD84C-23CD-44BE-B18B-1C0BCEA8D982}" type="presOf" srcId="{FF00E021-DD33-4D08-9A52-486628E23DF7}" destId="{AFC70F6C-E2F5-46DD-8F56-56E52C0D302B}" srcOrd="0" destOrd="0" presId="urn:microsoft.com/office/officeart/2005/8/layout/equation1"/>
    <dgm:cxn modelId="{D6A5A642-0214-43F4-9466-B712662CB3FF}" type="presOf" srcId="{3181942E-EB8C-4721-9E32-752712060A9D}" destId="{78F74C4D-0827-4727-BDD8-A0A499177166}" srcOrd="0" destOrd="0" presId="urn:microsoft.com/office/officeart/2005/8/layout/equation1"/>
    <dgm:cxn modelId="{F84DFA7F-921F-4A16-B675-9F7D21A27219}" srcId="{FF00E021-DD33-4D08-9A52-486628E23DF7}" destId="{F1B14C6C-212A-45BF-A760-8EA5D60B076F}" srcOrd="3" destOrd="0" parTransId="{16925BAA-5BC8-4B5A-BDF2-D073184D2883}" sibTransId="{ECB2AA51-EEE0-4FA7-8042-3CD979199FDD}"/>
    <dgm:cxn modelId="{920664F5-1099-4012-AD9C-35BF6C5B4390}" srcId="{FF00E021-DD33-4D08-9A52-486628E23DF7}" destId="{CB799D66-A27D-4072-BE96-F9D10E07D6FF}" srcOrd="2" destOrd="0" parTransId="{988B0430-49DC-4A84-A9ED-7C3E7A7D0F0A}" sibTransId="{1AC22F4E-1940-42F0-9AF7-D346286F8054}"/>
    <dgm:cxn modelId="{714664C6-D2D2-418F-9E56-CE656864FA92}" type="presOf" srcId="{1AC22F4E-1940-42F0-9AF7-D346286F8054}" destId="{8650CCF7-9F70-4CCB-AFE2-A458AD8CED0C}" srcOrd="0" destOrd="0" presId="urn:microsoft.com/office/officeart/2005/8/layout/equation1"/>
    <dgm:cxn modelId="{A3B9B2D2-6A72-4090-A5AE-A0820511C582}" type="presOf" srcId="{56BBAA10-65B4-40F9-BB38-7526A789AE32}" destId="{0D630CCC-04CD-49D0-B69D-4E094626BE44}" srcOrd="0" destOrd="0" presId="urn:microsoft.com/office/officeart/2005/8/layout/equation1"/>
    <dgm:cxn modelId="{4C0000C8-8F54-46CE-B56F-00DE1E1256F4}" type="presOf" srcId="{5E7E6432-A915-4F32-98B8-3544800578D4}" destId="{DFDE419F-3FA4-4EC7-BA77-7DC78992BA87}" srcOrd="0" destOrd="0" presId="urn:microsoft.com/office/officeart/2005/8/layout/equation1"/>
    <dgm:cxn modelId="{9B7AEBD7-F651-427A-BF17-A5B29EDDE751}" type="presOf" srcId="{CB799D66-A27D-4072-BE96-F9D10E07D6FF}" destId="{2E3EE68C-9672-4430-874A-19B7C93E7965}" srcOrd="0" destOrd="0" presId="urn:microsoft.com/office/officeart/2005/8/layout/equation1"/>
    <dgm:cxn modelId="{D23A0E05-FFBC-45B9-A1A9-D37BF03A8B6C}" type="presOf" srcId="{91212A81-71CE-42D0-B149-F3CB0EEF9091}" destId="{2E87226C-4796-4B1E-9BAB-E93F901B97D4}" srcOrd="0" destOrd="0" presId="urn:microsoft.com/office/officeart/2005/8/layout/equation1"/>
    <dgm:cxn modelId="{6DB119A7-9391-4FE3-9EF5-F067E5E174E2}" srcId="{FF00E021-DD33-4D08-9A52-486628E23DF7}" destId="{5E7E6432-A915-4F32-98B8-3544800578D4}" srcOrd="0" destOrd="0" parTransId="{6CFDC4F4-1C26-4458-9464-9993291293E3}" sibTransId="{91212A81-71CE-42D0-B149-F3CB0EEF9091}"/>
    <dgm:cxn modelId="{1052B2FB-57F9-4DE1-BF06-78E8A4D016CF}" type="presParOf" srcId="{AFC70F6C-E2F5-46DD-8F56-56E52C0D302B}" destId="{DFDE419F-3FA4-4EC7-BA77-7DC78992BA87}" srcOrd="0" destOrd="0" presId="urn:microsoft.com/office/officeart/2005/8/layout/equation1"/>
    <dgm:cxn modelId="{B4794B9F-2023-4AB1-8F6E-C84211447FE9}" type="presParOf" srcId="{AFC70F6C-E2F5-46DD-8F56-56E52C0D302B}" destId="{1C56DE3C-4621-49D0-A8A2-CE5035A43950}" srcOrd="1" destOrd="0" presId="urn:microsoft.com/office/officeart/2005/8/layout/equation1"/>
    <dgm:cxn modelId="{1741A55B-5D40-43DC-9BBD-1C0030988C10}" type="presParOf" srcId="{AFC70F6C-E2F5-46DD-8F56-56E52C0D302B}" destId="{2E87226C-4796-4B1E-9BAB-E93F901B97D4}" srcOrd="2" destOrd="0" presId="urn:microsoft.com/office/officeart/2005/8/layout/equation1"/>
    <dgm:cxn modelId="{92CE7FDB-4715-41B5-81DC-2525CAC55919}" type="presParOf" srcId="{AFC70F6C-E2F5-46DD-8F56-56E52C0D302B}" destId="{E5849BF2-0FA2-4CE6-91DA-0715AFDB5460}" srcOrd="3" destOrd="0" presId="urn:microsoft.com/office/officeart/2005/8/layout/equation1"/>
    <dgm:cxn modelId="{5C0664E3-F321-45C0-AEE5-03B74748E2AA}" type="presParOf" srcId="{AFC70F6C-E2F5-46DD-8F56-56E52C0D302B}" destId="{0D630CCC-04CD-49D0-B69D-4E094626BE44}" srcOrd="4" destOrd="0" presId="urn:microsoft.com/office/officeart/2005/8/layout/equation1"/>
    <dgm:cxn modelId="{4582BD58-EC4A-4958-B54D-818FE2468049}" type="presParOf" srcId="{AFC70F6C-E2F5-46DD-8F56-56E52C0D302B}" destId="{AEC71AE2-AED6-4F33-834B-6E38C449EB7B}" srcOrd="5" destOrd="0" presId="urn:microsoft.com/office/officeart/2005/8/layout/equation1"/>
    <dgm:cxn modelId="{A1E51E7E-2200-4A79-9006-50CD902D0B1B}" type="presParOf" srcId="{AFC70F6C-E2F5-46DD-8F56-56E52C0D302B}" destId="{78F74C4D-0827-4727-BDD8-A0A499177166}" srcOrd="6" destOrd="0" presId="urn:microsoft.com/office/officeart/2005/8/layout/equation1"/>
    <dgm:cxn modelId="{9EC267E8-651A-45EE-BC2A-D326CC51708A}" type="presParOf" srcId="{AFC70F6C-E2F5-46DD-8F56-56E52C0D302B}" destId="{803AB465-8B4E-4AF8-B6EA-F4077C718BC1}" srcOrd="7" destOrd="0" presId="urn:microsoft.com/office/officeart/2005/8/layout/equation1"/>
    <dgm:cxn modelId="{56AD4B35-37E2-442C-BC33-26307A704C0E}" type="presParOf" srcId="{AFC70F6C-E2F5-46DD-8F56-56E52C0D302B}" destId="{2E3EE68C-9672-4430-874A-19B7C93E7965}" srcOrd="8" destOrd="0" presId="urn:microsoft.com/office/officeart/2005/8/layout/equation1"/>
    <dgm:cxn modelId="{9681D183-C3FC-495D-A85C-F392E307EB03}" type="presParOf" srcId="{AFC70F6C-E2F5-46DD-8F56-56E52C0D302B}" destId="{7A48EC3D-EB95-42C4-ADFA-5ECA3154D610}" srcOrd="9" destOrd="0" presId="urn:microsoft.com/office/officeart/2005/8/layout/equation1"/>
    <dgm:cxn modelId="{E5F04907-7765-485F-9A94-859EF5F67CCF}" type="presParOf" srcId="{AFC70F6C-E2F5-46DD-8F56-56E52C0D302B}" destId="{8650CCF7-9F70-4CCB-AFE2-A458AD8CED0C}" srcOrd="10" destOrd="0" presId="urn:microsoft.com/office/officeart/2005/8/layout/equation1"/>
    <dgm:cxn modelId="{43080729-CECB-4C55-A94F-3525B0402A01}" type="presParOf" srcId="{AFC70F6C-E2F5-46DD-8F56-56E52C0D302B}" destId="{FBF7F809-63A0-4AC3-9E3B-9123BCD10F16}" srcOrd="11" destOrd="0" presId="urn:microsoft.com/office/officeart/2005/8/layout/equation1"/>
    <dgm:cxn modelId="{D53B332E-7941-4A1A-B65C-9D8661BC45FC}" type="presParOf" srcId="{AFC70F6C-E2F5-46DD-8F56-56E52C0D302B}" destId="{8EDD94F1-1AA4-4165-9E8F-D70D97D7A66E}" srcOrd="12"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1B4E46-C097-4FA8-95BB-F1C9CF212347}" type="doc">
      <dgm:prSet loTypeId="urn:microsoft.com/office/officeart/2005/8/layout/chart3" loCatId="relationship" qsTypeId="urn:microsoft.com/office/officeart/2005/8/quickstyle/simple1" qsCatId="simple" csTypeId="urn:microsoft.com/office/officeart/2005/8/colors/accent1_2" csCatId="accent1" phldr="1"/>
      <dgm:spPr/>
    </dgm:pt>
    <dgm:pt modelId="{372F58DB-BEC9-425F-A219-6F7729B03DEA}" type="pres">
      <dgm:prSet presAssocID="{D81B4E46-C097-4FA8-95BB-F1C9CF212347}" presName="compositeShape" presStyleCnt="0">
        <dgm:presLayoutVars>
          <dgm:chMax val="7"/>
          <dgm:dir/>
          <dgm:resizeHandles val="exact"/>
        </dgm:presLayoutVars>
      </dgm:prSet>
      <dgm:spPr/>
    </dgm:pt>
  </dgm:ptLst>
  <dgm:cxnLst>
    <dgm:cxn modelId="{C22D9475-433D-4EC9-8B37-5513C95CD70C}" type="presOf" srcId="{D81B4E46-C097-4FA8-95BB-F1C9CF212347}" destId="{372F58DB-BEC9-425F-A219-6F7729B03DEA}" srcOrd="0"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DE419F-3FA4-4EC7-BA77-7DC78992BA87}">
      <dsp:nvSpPr>
        <dsp:cNvPr id="0" name=""/>
        <dsp:cNvSpPr/>
      </dsp:nvSpPr>
      <dsp:spPr>
        <a:xfrm>
          <a:off x="3339" y="1162379"/>
          <a:ext cx="1536040" cy="15360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lt-LT" sz="1500" kern="1200" dirty="0" smtClean="0"/>
            <a:t>A </a:t>
          </a:r>
        </a:p>
        <a:p>
          <a:pPr lvl="0" algn="ctr" defTabSz="666750">
            <a:lnSpc>
              <a:spcPct val="90000"/>
            </a:lnSpc>
            <a:spcBef>
              <a:spcPct val="0"/>
            </a:spcBef>
            <a:spcAft>
              <a:spcPct val="35000"/>
            </a:spcAft>
          </a:pPr>
          <a:r>
            <a:rPr lang="lt-LT" sz="1500" kern="1200" dirty="0" smtClean="0"/>
            <a:t>50. 000 EUR</a:t>
          </a:r>
          <a:endParaRPr lang="lt-LT" sz="1500" kern="1200" dirty="0"/>
        </a:p>
      </dsp:txBody>
      <dsp:txXfrm>
        <a:off x="228287" y="1387327"/>
        <a:ext cx="1086144" cy="1086144"/>
      </dsp:txXfrm>
    </dsp:sp>
    <dsp:sp modelId="{2E87226C-4796-4B1E-9BAB-E93F901B97D4}">
      <dsp:nvSpPr>
        <dsp:cNvPr id="0" name=""/>
        <dsp:cNvSpPr/>
      </dsp:nvSpPr>
      <dsp:spPr>
        <a:xfrm>
          <a:off x="1664107" y="1484947"/>
          <a:ext cx="890903" cy="890903"/>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lt-LT" sz="1200" kern="1200"/>
        </a:p>
      </dsp:txBody>
      <dsp:txXfrm>
        <a:off x="1782196" y="1825628"/>
        <a:ext cx="654725" cy="209541"/>
      </dsp:txXfrm>
    </dsp:sp>
    <dsp:sp modelId="{0D630CCC-04CD-49D0-B69D-4E094626BE44}">
      <dsp:nvSpPr>
        <dsp:cNvPr id="0" name=""/>
        <dsp:cNvSpPr/>
      </dsp:nvSpPr>
      <dsp:spPr>
        <a:xfrm>
          <a:off x="2679737" y="1162379"/>
          <a:ext cx="1536040" cy="15360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lt-LT" sz="1500" kern="1200" dirty="0" smtClean="0"/>
            <a:t>B </a:t>
          </a:r>
        </a:p>
        <a:p>
          <a:pPr lvl="0" algn="ctr" defTabSz="666750">
            <a:lnSpc>
              <a:spcPct val="90000"/>
            </a:lnSpc>
            <a:spcBef>
              <a:spcPct val="0"/>
            </a:spcBef>
            <a:spcAft>
              <a:spcPct val="35000"/>
            </a:spcAft>
          </a:pPr>
          <a:r>
            <a:rPr lang="lt-LT" sz="1500" kern="1200" dirty="0" smtClean="0"/>
            <a:t>50.000 EUR</a:t>
          </a:r>
          <a:endParaRPr lang="lt-LT" sz="1500" kern="1200" dirty="0"/>
        </a:p>
      </dsp:txBody>
      <dsp:txXfrm>
        <a:off x="2904685" y="1387327"/>
        <a:ext cx="1086144" cy="1086144"/>
      </dsp:txXfrm>
    </dsp:sp>
    <dsp:sp modelId="{78F74C4D-0827-4727-BDD8-A0A499177166}">
      <dsp:nvSpPr>
        <dsp:cNvPr id="0" name=""/>
        <dsp:cNvSpPr/>
      </dsp:nvSpPr>
      <dsp:spPr>
        <a:xfrm>
          <a:off x="4340504" y="1484947"/>
          <a:ext cx="890903" cy="890903"/>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lt-LT" sz="1200" kern="1200"/>
        </a:p>
      </dsp:txBody>
      <dsp:txXfrm>
        <a:off x="4458593" y="1825628"/>
        <a:ext cx="654725" cy="209541"/>
      </dsp:txXfrm>
    </dsp:sp>
    <dsp:sp modelId="{2E3EE68C-9672-4430-874A-19B7C93E7965}">
      <dsp:nvSpPr>
        <dsp:cNvPr id="0" name=""/>
        <dsp:cNvSpPr/>
      </dsp:nvSpPr>
      <dsp:spPr>
        <a:xfrm>
          <a:off x="5356135" y="1162379"/>
          <a:ext cx="1536040" cy="15360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lt-LT" sz="1500" kern="1200" dirty="0" smtClean="0"/>
            <a:t>C</a:t>
          </a:r>
        </a:p>
        <a:p>
          <a:pPr lvl="0" algn="ctr" defTabSz="666750">
            <a:lnSpc>
              <a:spcPct val="90000"/>
            </a:lnSpc>
            <a:spcBef>
              <a:spcPct val="0"/>
            </a:spcBef>
            <a:spcAft>
              <a:spcPct val="35000"/>
            </a:spcAft>
          </a:pPr>
          <a:r>
            <a:rPr lang="lt-LT" sz="1500" kern="1200" dirty="0" smtClean="0"/>
            <a:t> 100. 000 EUR</a:t>
          </a:r>
          <a:endParaRPr lang="lt-LT" sz="1500" kern="1200" dirty="0"/>
        </a:p>
      </dsp:txBody>
      <dsp:txXfrm>
        <a:off x="5581083" y="1387327"/>
        <a:ext cx="1086144" cy="1086144"/>
      </dsp:txXfrm>
    </dsp:sp>
    <dsp:sp modelId="{8650CCF7-9F70-4CCB-AFE2-A458AD8CED0C}">
      <dsp:nvSpPr>
        <dsp:cNvPr id="0" name=""/>
        <dsp:cNvSpPr/>
      </dsp:nvSpPr>
      <dsp:spPr>
        <a:xfrm>
          <a:off x="7016902" y="1484947"/>
          <a:ext cx="890903" cy="890903"/>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lt-LT" sz="1200" kern="1200"/>
        </a:p>
      </dsp:txBody>
      <dsp:txXfrm>
        <a:off x="7134991" y="1668473"/>
        <a:ext cx="654725" cy="523851"/>
      </dsp:txXfrm>
    </dsp:sp>
    <dsp:sp modelId="{8EDD94F1-1AA4-4165-9E8F-D70D97D7A66E}">
      <dsp:nvSpPr>
        <dsp:cNvPr id="0" name=""/>
        <dsp:cNvSpPr/>
      </dsp:nvSpPr>
      <dsp:spPr>
        <a:xfrm>
          <a:off x="8032532" y="1001394"/>
          <a:ext cx="1733729" cy="1858010"/>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lt-LT" sz="1500" kern="1200" dirty="0" smtClean="0"/>
            <a:t>Nepakankamas </a:t>
          </a:r>
          <a:r>
            <a:rPr lang="lt-LT" sz="1500" b="0" i="1" kern="1200" baseline="0" dirty="0" smtClean="0"/>
            <a:t>de </a:t>
          </a:r>
          <a:r>
            <a:rPr lang="lt-LT" sz="1500" b="0" i="1" kern="1200" baseline="0" dirty="0" err="1" smtClean="0"/>
            <a:t>minimis</a:t>
          </a:r>
          <a:r>
            <a:rPr lang="lt-LT" sz="1500" b="0" i="1" kern="1200" baseline="0" dirty="0" smtClean="0"/>
            <a:t> </a:t>
          </a:r>
          <a:r>
            <a:rPr lang="lt-LT" sz="1500" kern="1200" dirty="0" smtClean="0"/>
            <a:t>likutis</a:t>
          </a:r>
          <a:endParaRPr lang="lt-LT" sz="1500" kern="1200" dirty="0"/>
        </a:p>
      </dsp:txBody>
      <dsp:txXfrm>
        <a:off x="8286431" y="1273493"/>
        <a:ext cx="1225931" cy="13138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0.25641</cdr:x>
      <cdr:y>0.30224</cdr:y>
    </cdr:from>
    <cdr:to>
      <cdr:x>0.66667</cdr:x>
      <cdr:y>0.66268</cdr:y>
    </cdr:to>
    <cdr:sp macro="" textlink="">
      <cdr:nvSpPr>
        <cdr:cNvPr id="2" name="TextBox 1"/>
        <cdr:cNvSpPr txBox="1"/>
      </cdr:nvSpPr>
      <cdr:spPr>
        <a:xfrm xmlns:a="http://schemas.openxmlformats.org/drawingml/2006/main">
          <a:off x="571500" y="76676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lt-LT"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0.33206</cdr:x>
      <cdr:y>0.50247</cdr:y>
    </cdr:from>
    <cdr:to>
      <cdr:x>0.59223</cdr:x>
      <cdr:y>0.75614</cdr:y>
    </cdr:to>
    <cdr:sp macro="" textlink="">
      <cdr:nvSpPr>
        <cdr:cNvPr id="2" name="TextBox 1"/>
        <cdr:cNvSpPr txBox="1"/>
      </cdr:nvSpPr>
      <cdr:spPr>
        <a:xfrm xmlns:a="http://schemas.openxmlformats.org/drawingml/2006/main">
          <a:off x="645608" y="1042946"/>
          <a:ext cx="505839" cy="5265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lt-LT" sz="2400" dirty="0" smtClean="0">
              <a:latin typeface="Times New Roman" panose="02020603050405020304" pitchFamily="18" charset="0"/>
              <a:cs typeface="Times New Roman" panose="02020603050405020304" pitchFamily="18" charset="0"/>
            </a:rPr>
            <a:t>B</a:t>
          </a:r>
          <a:endParaRPr lang="lt-LT" sz="2400" dirty="0">
            <a:latin typeface="Times New Roman" panose="02020603050405020304" pitchFamily="18" charset="0"/>
            <a:cs typeface="Times New Roman" panose="02020603050405020304" pitchFamily="18" charset="0"/>
          </a:endParaRP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Title 1"/>
          <p:cNvSpPr>
            <a:spLocks noGrp="1"/>
          </p:cNvSpPr>
          <p:nvPr>
            <p:ph type="ctrTitle"/>
          </p:nvPr>
        </p:nvSpPr>
        <p:spPr>
          <a:xfrm>
            <a:off x="801648" y="2349386"/>
            <a:ext cx="9085342" cy="1621111"/>
          </a:xfrm>
        </p:spPr>
        <p:txBody>
          <a:bodyPr/>
          <a:lstStyle/>
          <a:p>
            <a:r>
              <a:rPr lang="lt-LT" smtClean="0"/>
              <a:t>Spustelėję redag. ruoš. pavad. stilių</a:t>
            </a:r>
            <a:endParaRPr lang="en-US"/>
          </a:p>
        </p:txBody>
      </p:sp>
      <p:sp>
        <p:nvSpPr>
          <p:cNvPr id="3" name="Subtitle 2"/>
          <p:cNvSpPr>
            <a:spLocks noGrp="1"/>
          </p:cNvSpPr>
          <p:nvPr>
            <p:ph type="subTitle" idx="1"/>
          </p:nvPr>
        </p:nvSpPr>
        <p:spPr>
          <a:xfrm>
            <a:off x="1603296" y="4285615"/>
            <a:ext cx="7482047" cy="1932728"/>
          </a:xfrm>
        </p:spPr>
        <p:txBody>
          <a:bodyPr/>
          <a:lstStyle>
            <a:lvl1pPr marL="0" indent="0" algn="ctr">
              <a:buNone/>
              <a:defRPr>
                <a:solidFill>
                  <a:schemeClr val="tx1">
                    <a:tint val="75000"/>
                  </a:schemeClr>
                </a:solidFill>
              </a:defRPr>
            </a:lvl1pPr>
            <a:lvl2pPr marL="521437" indent="0" algn="ctr">
              <a:buNone/>
              <a:defRPr>
                <a:solidFill>
                  <a:schemeClr val="tx1">
                    <a:tint val="75000"/>
                  </a:schemeClr>
                </a:solidFill>
              </a:defRPr>
            </a:lvl2pPr>
            <a:lvl3pPr marL="1042873" indent="0" algn="ctr">
              <a:buNone/>
              <a:defRPr>
                <a:solidFill>
                  <a:schemeClr val="tx1">
                    <a:tint val="75000"/>
                  </a:schemeClr>
                </a:solidFill>
              </a:defRPr>
            </a:lvl3pPr>
            <a:lvl4pPr marL="1564310" indent="0" algn="ctr">
              <a:buNone/>
              <a:defRPr>
                <a:solidFill>
                  <a:schemeClr val="tx1">
                    <a:tint val="75000"/>
                  </a:schemeClr>
                </a:solidFill>
              </a:defRPr>
            </a:lvl4pPr>
            <a:lvl5pPr marL="2085746" indent="0" algn="ctr">
              <a:buNone/>
              <a:defRPr>
                <a:solidFill>
                  <a:schemeClr val="tx1">
                    <a:tint val="75000"/>
                  </a:schemeClr>
                </a:solidFill>
              </a:defRPr>
            </a:lvl5pPr>
            <a:lvl6pPr marL="2607183" indent="0" algn="ctr">
              <a:buNone/>
              <a:defRPr>
                <a:solidFill>
                  <a:schemeClr val="tx1">
                    <a:tint val="75000"/>
                  </a:schemeClr>
                </a:solidFill>
              </a:defRPr>
            </a:lvl6pPr>
            <a:lvl7pPr marL="3128620" indent="0" algn="ctr">
              <a:buNone/>
              <a:defRPr>
                <a:solidFill>
                  <a:schemeClr val="tx1">
                    <a:tint val="75000"/>
                  </a:schemeClr>
                </a:solidFill>
              </a:defRPr>
            </a:lvl7pPr>
            <a:lvl8pPr marL="3650056" indent="0" algn="ctr">
              <a:buNone/>
              <a:defRPr>
                <a:solidFill>
                  <a:schemeClr val="tx1">
                    <a:tint val="75000"/>
                  </a:schemeClr>
                </a:solidFill>
              </a:defRPr>
            </a:lvl8pPr>
            <a:lvl9pPr marL="4171493" indent="0" algn="ctr">
              <a:buNone/>
              <a:defRPr>
                <a:solidFill>
                  <a:schemeClr val="tx1">
                    <a:tint val="75000"/>
                  </a:schemeClr>
                </a:solidFill>
              </a:defRPr>
            </a:lvl9pPr>
          </a:lstStyle>
          <a:p>
            <a:r>
              <a:rPr lang="lt-LT" smtClean="0"/>
              <a:t>Spustelėję redag. ruoš. paantrš. stilių</a:t>
            </a:r>
            <a:endParaRPr lang="en-US"/>
          </a:p>
        </p:txBody>
      </p:sp>
      <p:sp>
        <p:nvSpPr>
          <p:cNvPr id="4" name="Date Placeholder 3"/>
          <p:cNvSpPr>
            <a:spLocks noGrp="1"/>
          </p:cNvSpPr>
          <p:nvPr>
            <p:ph type="dt" sz="half" idx="10"/>
          </p:nvPr>
        </p:nvSpPr>
        <p:spPr/>
        <p:txBody>
          <a:bodyPr/>
          <a:lstStyle/>
          <a:p>
            <a:fld id="{0D937020-9ECC-2145-80CB-7C294403CCD9}" type="datetimeFigureOut">
              <a:rPr lang="en-US" smtClean="0"/>
              <a:t>8/26/2015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06B56D-DFB8-2644-8E8F-A4294354E3DF}" type="slidenum">
              <a:rPr lang="en-US" smtClean="0"/>
              <a:t>‹#›</a:t>
            </a:fld>
            <a:endParaRPr lang="en-US"/>
          </a:p>
        </p:txBody>
      </p:sp>
    </p:spTree>
    <p:extLst>
      <p:ext uri="{BB962C8B-B14F-4D97-AF65-F5344CB8AC3E}">
        <p14:creationId xmlns:p14="http://schemas.microsoft.com/office/powerpoint/2010/main" val="94835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a:p>
        </p:txBody>
      </p:sp>
      <p:sp>
        <p:nvSpPr>
          <p:cNvPr id="3" name="Vertical Text Placeholder 2"/>
          <p:cNvSpPr>
            <a:spLocks noGrp="1"/>
          </p:cNvSpPr>
          <p:nvPr>
            <p:ph type="body" orient="vert" idx="1"/>
          </p:nvPr>
        </p:nvSpPr>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4" name="Date Placeholder 3"/>
          <p:cNvSpPr>
            <a:spLocks noGrp="1"/>
          </p:cNvSpPr>
          <p:nvPr>
            <p:ph type="dt" sz="half" idx="10"/>
          </p:nvPr>
        </p:nvSpPr>
        <p:spPr/>
        <p:txBody>
          <a:bodyPr/>
          <a:lstStyle/>
          <a:p>
            <a:fld id="{0D937020-9ECC-2145-80CB-7C294403CCD9}" type="datetimeFigureOut">
              <a:rPr lang="en-US" smtClean="0"/>
              <a:t>8/26/2015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06B56D-DFB8-2644-8E8F-A4294354E3DF}" type="slidenum">
              <a:rPr lang="en-US" smtClean="0"/>
              <a:t>‹#›</a:t>
            </a:fld>
            <a:endParaRPr lang="en-US"/>
          </a:p>
        </p:txBody>
      </p:sp>
    </p:spTree>
    <p:extLst>
      <p:ext uri="{BB962C8B-B14F-4D97-AF65-F5344CB8AC3E}">
        <p14:creationId xmlns:p14="http://schemas.microsoft.com/office/powerpoint/2010/main" val="1241372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59363" y="334377"/>
            <a:ext cx="2809479" cy="7116431"/>
          </a:xfrm>
        </p:spPr>
        <p:txBody>
          <a:bodyPr vert="eaVert"/>
          <a:lstStyle/>
          <a:p>
            <a:r>
              <a:rPr lang="lt-LT" smtClean="0"/>
              <a:t>Spustelėję redag. ruoš. pavad. stilių</a:t>
            </a:r>
            <a:endParaRPr lang="en-US"/>
          </a:p>
        </p:txBody>
      </p:sp>
      <p:sp>
        <p:nvSpPr>
          <p:cNvPr id="3" name="Vertical Text Placeholder 2"/>
          <p:cNvSpPr>
            <a:spLocks noGrp="1"/>
          </p:cNvSpPr>
          <p:nvPr>
            <p:ph type="body" orient="vert" idx="1"/>
          </p:nvPr>
        </p:nvSpPr>
        <p:spPr>
          <a:xfrm>
            <a:off x="625361" y="334377"/>
            <a:ext cx="8255859" cy="7116431"/>
          </a:xfrm>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4" name="Date Placeholder 3"/>
          <p:cNvSpPr>
            <a:spLocks noGrp="1"/>
          </p:cNvSpPr>
          <p:nvPr>
            <p:ph type="dt" sz="half" idx="10"/>
          </p:nvPr>
        </p:nvSpPr>
        <p:spPr/>
        <p:txBody>
          <a:bodyPr/>
          <a:lstStyle/>
          <a:p>
            <a:fld id="{0D937020-9ECC-2145-80CB-7C294403CCD9}" type="datetimeFigureOut">
              <a:rPr lang="en-US" smtClean="0"/>
              <a:t>8/26/2015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06B56D-DFB8-2644-8E8F-A4294354E3DF}" type="slidenum">
              <a:rPr lang="en-US" smtClean="0"/>
              <a:t>‹#›</a:t>
            </a:fld>
            <a:endParaRPr lang="en-US"/>
          </a:p>
        </p:txBody>
      </p:sp>
    </p:spTree>
    <p:extLst>
      <p:ext uri="{BB962C8B-B14F-4D97-AF65-F5344CB8AC3E}">
        <p14:creationId xmlns:p14="http://schemas.microsoft.com/office/powerpoint/2010/main" val="3711050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a:p>
        </p:txBody>
      </p:sp>
      <p:sp>
        <p:nvSpPr>
          <p:cNvPr id="3" name="Content Placeholder 2"/>
          <p:cNvSpPr>
            <a:spLocks noGrp="1"/>
          </p:cNvSpPr>
          <p:nvPr>
            <p:ph idx="1"/>
          </p:nvPr>
        </p:nvSpPr>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4" name="Date Placeholder 3"/>
          <p:cNvSpPr>
            <a:spLocks noGrp="1"/>
          </p:cNvSpPr>
          <p:nvPr>
            <p:ph type="dt" sz="half" idx="10"/>
          </p:nvPr>
        </p:nvSpPr>
        <p:spPr/>
        <p:txBody>
          <a:bodyPr/>
          <a:lstStyle/>
          <a:p>
            <a:fld id="{0D937020-9ECC-2145-80CB-7C294403CCD9}" type="datetimeFigureOut">
              <a:rPr lang="en-US" smtClean="0"/>
              <a:t>8/26/2015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06B56D-DFB8-2644-8E8F-A4294354E3DF}" type="slidenum">
              <a:rPr lang="en-US" smtClean="0"/>
              <a:t>‹#›</a:t>
            </a:fld>
            <a:endParaRPr lang="en-US"/>
          </a:p>
        </p:txBody>
      </p:sp>
    </p:spTree>
    <p:extLst>
      <p:ext uri="{BB962C8B-B14F-4D97-AF65-F5344CB8AC3E}">
        <p14:creationId xmlns:p14="http://schemas.microsoft.com/office/powerpoint/2010/main" val="1326251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Title 1"/>
          <p:cNvSpPr>
            <a:spLocks noGrp="1"/>
          </p:cNvSpPr>
          <p:nvPr>
            <p:ph type="title"/>
          </p:nvPr>
        </p:nvSpPr>
        <p:spPr>
          <a:xfrm>
            <a:off x="844329" y="4859832"/>
            <a:ext cx="9085342" cy="1502066"/>
          </a:xfrm>
        </p:spPr>
        <p:txBody>
          <a:bodyPr anchor="t"/>
          <a:lstStyle>
            <a:lvl1pPr algn="l">
              <a:defRPr sz="4600" b="1" cap="all"/>
            </a:lvl1pPr>
          </a:lstStyle>
          <a:p>
            <a:r>
              <a:rPr lang="lt-LT" smtClean="0"/>
              <a:t>Spustelėję redag. ruoš. pavad. stilių</a:t>
            </a:r>
            <a:endParaRPr lang="en-US"/>
          </a:p>
        </p:txBody>
      </p:sp>
      <p:sp>
        <p:nvSpPr>
          <p:cNvPr id="3" name="Text Placeholder 2"/>
          <p:cNvSpPr>
            <a:spLocks noGrp="1"/>
          </p:cNvSpPr>
          <p:nvPr>
            <p:ph type="body" idx="1"/>
          </p:nvPr>
        </p:nvSpPr>
        <p:spPr>
          <a:xfrm>
            <a:off x="844329" y="3205459"/>
            <a:ext cx="9085342" cy="1654373"/>
          </a:xfrm>
        </p:spPr>
        <p:txBody>
          <a:bodyPr anchor="b"/>
          <a:lstStyle>
            <a:lvl1pPr marL="0" indent="0">
              <a:buNone/>
              <a:defRPr sz="2300">
                <a:solidFill>
                  <a:schemeClr val="tx1">
                    <a:tint val="75000"/>
                  </a:schemeClr>
                </a:solidFill>
              </a:defRPr>
            </a:lvl1pPr>
            <a:lvl2pPr marL="521437" indent="0">
              <a:buNone/>
              <a:defRPr sz="2100">
                <a:solidFill>
                  <a:schemeClr val="tx1">
                    <a:tint val="75000"/>
                  </a:schemeClr>
                </a:solidFill>
              </a:defRPr>
            </a:lvl2pPr>
            <a:lvl3pPr marL="1042873" indent="0">
              <a:buNone/>
              <a:defRPr sz="1800">
                <a:solidFill>
                  <a:schemeClr val="tx1">
                    <a:tint val="75000"/>
                  </a:schemeClr>
                </a:solidFill>
              </a:defRPr>
            </a:lvl3pPr>
            <a:lvl4pPr marL="1564310" indent="0">
              <a:buNone/>
              <a:defRPr sz="1600">
                <a:solidFill>
                  <a:schemeClr val="tx1">
                    <a:tint val="75000"/>
                  </a:schemeClr>
                </a:solidFill>
              </a:defRPr>
            </a:lvl4pPr>
            <a:lvl5pPr marL="2085746" indent="0">
              <a:buNone/>
              <a:defRPr sz="1600">
                <a:solidFill>
                  <a:schemeClr val="tx1">
                    <a:tint val="75000"/>
                  </a:schemeClr>
                </a:solidFill>
              </a:defRPr>
            </a:lvl5pPr>
            <a:lvl6pPr marL="2607183" indent="0">
              <a:buNone/>
              <a:defRPr sz="1600">
                <a:solidFill>
                  <a:schemeClr val="tx1">
                    <a:tint val="75000"/>
                  </a:schemeClr>
                </a:solidFill>
              </a:defRPr>
            </a:lvl6pPr>
            <a:lvl7pPr marL="3128620" indent="0">
              <a:buNone/>
              <a:defRPr sz="1600">
                <a:solidFill>
                  <a:schemeClr val="tx1">
                    <a:tint val="75000"/>
                  </a:schemeClr>
                </a:solidFill>
              </a:defRPr>
            </a:lvl7pPr>
            <a:lvl8pPr marL="3650056" indent="0">
              <a:buNone/>
              <a:defRPr sz="1600">
                <a:solidFill>
                  <a:schemeClr val="tx1">
                    <a:tint val="75000"/>
                  </a:schemeClr>
                </a:solidFill>
              </a:defRPr>
            </a:lvl8pPr>
            <a:lvl9pPr marL="4171493" indent="0">
              <a:buNone/>
              <a:defRPr sz="1600">
                <a:solidFill>
                  <a:schemeClr val="tx1">
                    <a:tint val="75000"/>
                  </a:schemeClr>
                </a:solidFill>
              </a:defRPr>
            </a:lvl9pPr>
          </a:lstStyle>
          <a:p>
            <a:pPr lvl="0"/>
            <a:r>
              <a:rPr lang="lt-LT" smtClean="0"/>
              <a:t>Spustelėję redag. ruoš. teksto stilių</a:t>
            </a:r>
          </a:p>
        </p:txBody>
      </p:sp>
      <p:sp>
        <p:nvSpPr>
          <p:cNvPr id="4" name="Date Placeholder 3"/>
          <p:cNvSpPr>
            <a:spLocks noGrp="1"/>
          </p:cNvSpPr>
          <p:nvPr>
            <p:ph type="dt" sz="half" idx="10"/>
          </p:nvPr>
        </p:nvSpPr>
        <p:spPr/>
        <p:txBody>
          <a:bodyPr/>
          <a:lstStyle/>
          <a:p>
            <a:fld id="{0D937020-9ECC-2145-80CB-7C294403CCD9}" type="datetimeFigureOut">
              <a:rPr lang="en-US" smtClean="0"/>
              <a:t>8/26/2015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06B56D-DFB8-2644-8E8F-A4294354E3DF}" type="slidenum">
              <a:rPr lang="en-US" smtClean="0"/>
              <a:t>‹#›</a:t>
            </a:fld>
            <a:endParaRPr lang="en-US"/>
          </a:p>
        </p:txBody>
      </p:sp>
    </p:spTree>
    <p:extLst>
      <p:ext uri="{BB962C8B-B14F-4D97-AF65-F5344CB8AC3E}">
        <p14:creationId xmlns:p14="http://schemas.microsoft.com/office/powerpoint/2010/main" val="2627193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a:p>
        </p:txBody>
      </p:sp>
      <p:sp>
        <p:nvSpPr>
          <p:cNvPr id="3" name="Content Placeholder 2"/>
          <p:cNvSpPr>
            <a:spLocks noGrp="1"/>
          </p:cNvSpPr>
          <p:nvPr>
            <p:ph sz="half" idx="1"/>
          </p:nvPr>
        </p:nvSpPr>
        <p:spPr>
          <a:xfrm>
            <a:off x="625361" y="1946734"/>
            <a:ext cx="5531741" cy="550407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4" name="Content Placeholder 3"/>
          <p:cNvSpPr>
            <a:spLocks noGrp="1"/>
          </p:cNvSpPr>
          <p:nvPr>
            <p:ph sz="half" idx="2"/>
          </p:nvPr>
        </p:nvSpPr>
        <p:spPr>
          <a:xfrm>
            <a:off x="6335245" y="1946734"/>
            <a:ext cx="5533597" cy="550407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5" name="Date Placeholder 4"/>
          <p:cNvSpPr>
            <a:spLocks noGrp="1"/>
          </p:cNvSpPr>
          <p:nvPr>
            <p:ph type="dt" sz="half" idx="10"/>
          </p:nvPr>
        </p:nvSpPr>
        <p:spPr/>
        <p:txBody>
          <a:bodyPr/>
          <a:lstStyle/>
          <a:p>
            <a:fld id="{0D937020-9ECC-2145-80CB-7C294403CCD9}" type="datetimeFigureOut">
              <a:rPr lang="en-US" smtClean="0"/>
              <a:t>8/26/2015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06B56D-DFB8-2644-8E8F-A4294354E3DF}" type="slidenum">
              <a:rPr lang="en-US" smtClean="0"/>
              <a:t>‹#›</a:t>
            </a:fld>
            <a:endParaRPr lang="en-US"/>
          </a:p>
        </p:txBody>
      </p:sp>
    </p:spTree>
    <p:extLst>
      <p:ext uri="{BB962C8B-B14F-4D97-AF65-F5344CB8AC3E}">
        <p14:creationId xmlns:p14="http://schemas.microsoft.com/office/powerpoint/2010/main" val="3492223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Title 1"/>
          <p:cNvSpPr>
            <a:spLocks noGrp="1"/>
          </p:cNvSpPr>
          <p:nvPr>
            <p:ph type="title"/>
          </p:nvPr>
        </p:nvSpPr>
        <p:spPr>
          <a:xfrm>
            <a:off x="534432" y="302865"/>
            <a:ext cx="9619774" cy="1260475"/>
          </a:xfrm>
        </p:spPr>
        <p:txBody>
          <a:bodyPr/>
          <a:lstStyle>
            <a:lvl1pPr>
              <a:defRPr/>
            </a:lvl1pPr>
          </a:lstStyle>
          <a:p>
            <a:r>
              <a:rPr lang="lt-LT" smtClean="0"/>
              <a:t>Spustelėję redag. ruoš. pavad. stilių</a:t>
            </a:r>
            <a:endParaRPr lang="en-US"/>
          </a:p>
        </p:txBody>
      </p:sp>
      <p:sp>
        <p:nvSpPr>
          <p:cNvPr id="3" name="Text Placeholder 2"/>
          <p:cNvSpPr>
            <a:spLocks noGrp="1"/>
          </p:cNvSpPr>
          <p:nvPr>
            <p:ph type="body" idx="1"/>
          </p:nvPr>
        </p:nvSpPr>
        <p:spPr>
          <a:xfrm>
            <a:off x="534432" y="1692889"/>
            <a:ext cx="4722671" cy="705515"/>
          </a:xfrm>
        </p:spPr>
        <p:txBody>
          <a:bodyPr anchor="b"/>
          <a:lstStyle>
            <a:lvl1pPr marL="0" indent="0">
              <a:buNone/>
              <a:defRPr sz="2700" b="1"/>
            </a:lvl1pPr>
            <a:lvl2pPr marL="521437" indent="0">
              <a:buNone/>
              <a:defRPr sz="2300" b="1"/>
            </a:lvl2pPr>
            <a:lvl3pPr marL="1042873" indent="0">
              <a:buNone/>
              <a:defRPr sz="2100" b="1"/>
            </a:lvl3pPr>
            <a:lvl4pPr marL="1564310" indent="0">
              <a:buNone/>
              <a:defRPr sz="1800" b="1"/>
            </a:lvl4pPr>
            <a:lvl5pPr marL="2085746" indent="0">
              <a:buNone/>
              <a:defRPr sz="1800" b="1"/>
            </a:lvl5pPr>
            <a:lvl6pPr marL="2607183" indent="0">
              <a:buNone/>
              <a:defRPr sz="1800" b="1"/>
            </a:lvl6pPr>
            <a:lvl7pPr marL="3128620" indent="0">
              <a:buNone/>
              <a:defRPr sz="1800" b="1"/>
            </a:lvl7pPr>
            <a:lvl8pPr marL="3650056" indent="0">
              <a:buNone/>
              <a:defRPr sz="1800" b="1"/>
            </a:lvl8pPr>
            <a:lvl9pPr marL="4171493" indent="0">
              <a:buNone/>
              <a:defRPr sz="1800" b="1"/>
            </a:lvl9pPr>
          </a:lstStyle>
          <a:p>
            <a:pPr lvl="0"/>
            <a:r>
              <a:rPr lang="lt-LT" smtClean="0"/>
              <a:t>Spustelėję redag. ruoš. teksto stilių</a:t>
            </a:r>
          </a:p>
        </p:txBody>
      </p:sp>
      <p:sp>
        <p:nvSpPr>
          <p:cNvPr id="4" name="Content Placeholder 3"/>
          <p:cNvSpPr>
            <a:spLocks noGrp="1"/>
          </p:cNvSpPr>
          <p:nvPr>
            <p:ph sz="half" idx="2"/>
          </p:nvPr>
        </p:nvSpPr>
        <p:spPr>
          <a:xfrm>
            <a:off x="534432" y="2398404"/>
            <a:ext cx="4722671"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5" name="Text Placeholder 4"/>
          <p:cNvSpPr>
            <a:spLocks noGrp="1"/>
          </p:cNvSpPr>
          <p:nvPr>
            <p:ph type="body" sz="quarter" idx="3"/>
          </p:nvPr>
        </p:nvSpPr>
        <p:spPr>
          <a:xfrm>
            <a:off x="5429680" y="1692889"/>
            <a:ext cx="4724526" cy="705515"/>
          </a:xfrm>
        </p:spPr>
        <p:txBody>
          <a:bodyPr anchor="b"/>
          <a:lstStyle>
            <a:lvl1pPr marL="0" indent="0">
              <a:buNone/>
              <a:defRPr sz="2700" b="1"/>
            </a:lvl1pPr>
            <a:lvl2pPr marL="521437" indent="0">
              <a:buNone/>
              <a:defRPr sz="2300" b="1"/>
            </a:lvl2pPr>
            <a:lvl3pPr marL="1042873" indent="0">
              <a:buNone/>
              <a:defRPr sz="2100" b="1"/>
            </a:lvl3pPr>
            <a:lvl4pPr marL="1564310" indent="0">
              <a:buNone/>
              <a:defRPr sz="1800" b="1"/>
            </a:lvl4pPr>
            <a:lvl5pPr marL="2085746" indent="0">
              <a:buNone/>
              <a:defRPr sz="1800" b="1"/>
            </a:lvl5pPr>
            <a:lvl6pPr marL="2607183" indent="0">
              <a:buNone/>
              <a:defRPr sz="1800" b="1"/>
            </a:lvl6pPr>
            <a:lvl7pPr marL="3128620" indent="0">
              <a:buNone/>
              <a:defRPr sz="1800" b="1"/>
            </a:lvl7pPr>
            <a:lvl8pPr marL="3650056" indent="0">
              <a:buNone/>
              <a:defRPr sz="1800" b="1"/>
            </a:lvl8pPr>
            <a:lvl9pPr marL="4171493" indent="0">
              <a:buNone/>
              <a:defRPr sz="1800" b="1"/>
            </a:lvl9pPr>
          </a:lstStyle>
          <a:p>
            <a:pPr lvl="0"/>
            <a:r>
              <a:rPr lang="lt-LT" smtClean="0"/>
              <a:t>Spustelėję redag. ruoš. teksto stilių</a:t>
            </a:r>
          </a:p>
        </p:txBody>
      </p:sp>
      <p:sp>
        <p:nvSpPr>
          <p:cNvPr id="6" name="Content Placeholder 5"/>
          <p:cNvSpPr>
            <a:spLocks noGrp="1"/>
          </p:cNvSpPr>
          <p:nvPr>
            <p:ph sz="quarter" idx="4"/>
          </p:nvPr>
        </p:nvSpPr>
        <p:spPr>
          <a:xfrm>
            <a:off x="5429680" y="2398404"/>
            <a:ext cx="4724526"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7" name="Date Placeholder 6"/>
          <p:cNvSpPr>
            <a:spLocks noGrp="1"/>
          </p:cNvSpPr>
          <p:nvPr>
            <p:ph type="dt" sz="half" idx="10"/>
          </p:nvPr>
        </p:nvSpPr>
        <p:spPr/>
        <p:txBody>
          <a:bodyPr/>
          <a:lstStyle/>
          <a:p>
            <a:fld id="{0D937020-9ECC-2145-80CB-7C294403CCD9}" type="datetimeFigureOut">
              <a:rPr lang="en-US" smtClean="0"/>
              <a:t>8/26/2015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06B56D-DFB8-2644-8E8F-A4294354E3DF}" type="slidenum">
              <a:rPr lang="en-US" smtClean="0"/>
              <a:t>‹#›</a:t>
            </a:fld>
            <a:endParaRPr lang="en-US"/>
          </a:p>
        </p:txBody>
      </p:sp>
    </p:spTree>
    <p:extLst>
      <p:ext uri="{BB962C8B-B14F-4D97-AF65-F5344CB8AC3E}">
        <p14:creationId xmlns:p14="http://schemas.microsoft.com/office/powerpoint/2010/main" val="4121610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a:p>
        </p:txBody>
      </p:sp>
      <p:sp>
        <p:nvSpPr>
          <p:cNvPr id="3" name="Date Placeholder 2"/>
          <p:cNvSpPr>
            <a:spLocks noGrp="1"/>
          </p:cNvSpPr>
          <p:nvPr>
            <p:ph type="dt" sz="half" idx="10"/>
          </p:nvPr>
        </p:nvSpPr>
        <p:spPr/>
        <p:txBody>
          <a:bodyPr/>
          <a:lstStyle/>
          <a:p>
            <a:fld id="{0D937020-9ECC-2145-80CB-7C294403CCD9}" type="datetimeFigureOut">
              <a:rPr lang="en-US" smtClean="0"/>
              <a:t>8/26/2015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06B56D-DFB8-2644-8E8F-A4294354E3DF}" type="slidenum">
              <a:rPr lang="en-US" smtClean="0"/>
              <a:t>‹#›</a:t>
            </a:fld>
            <a:endParaRPr lang="en-US"/>
          </a:p>
        </p:txBody>
      </p:sp>
    </p:spTree>
    <p:extLst>
      <p:ext uri="{BB962C8B-B14F-4D97-AF65-F5344CB8AC3E}">
        <p14:creationId xmlns:p14="http://schemas.microsoft.com/office/powerpoint/2010/main" val="2744102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937020-9ECC-2145-80CB-7C294403CCD9}" type="datetimeFigureOut">
              <a:rPr lang="en-US" smtClean="0"/>
              <a:t>8/26/2015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06B56D-DFB8-2644-8E8F-A4294354E3DF}" type="slidenum">
              <a:rPr lang="en-US" smtClean="0"/>
              <a:t>‹#›</a:t>
            </a:fld>
            <a:endParaRPr lang="en-US"/>
          </a:p>
        </p:txBody>
      </p:sp>
    </p:spTree>
    <p:extLst>
      <p:ext uri="{BB962C8B-B14F-4D97-AF65-F5344CB8AC3E}">
        <p14:creationId xmlns:p14="http://schemas.microsoft.com/office/powerpoint/2010/main" val="3510481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534433" y="301113"/>
            <a:ext cx="3516488" cy="1281483"/>
          </a:xfrm>
        </p:spPr>
        <p:txBody>
          <a:bodyPr anchor="b"/>
          <a:lstStyle>
            <a:lvl1pPr algn="l">
              <a:defRPr sz="2300" b="1"/>
            </a:lvl1pPr>
          </a:lstStyle>
          <a:p>
            <a:r>
              <a:rPr lang="lt-LT" smtClean="0"/>
              <a:t>Spustelėję redag. ruoš. pavad. stilių</a:t>
            </a:r>
            <a:endParaRPr lang="en-US"/>
          </a:p>
        </p:txBody>
      </p:sp>
      <p:sp>
        <p:nvSpPr>
          <p:cNvPr id="3" name="Content Placeholder 2"/>
          <p:cNvSpPr>
            <a:spLocks noGrp="1"/>
          </p:cNvSpPr>
          <p:nvPr>
            <p:ph idx="1"/>
          </p:nvPr>
        </p:nvSpPr>
        <p:spPr>
          <a:xfrm>
            <a:off x="4178960" y="301114"/>
            <a:ext cx="5975246" cy="6454683"/>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4" name="Text Placeholder 3"/>
          <p:cNvSpPr>
            <a:spLocks noGrp="1"/>
          </p:cNvSpPr>
          <p:nvPr>
            <p:ph type="body" sz="half" idx="2"/>
          </p:nvPr>
        </p:nvSpPr>
        <p:spPr>
          <a:xfrm>
            <a:off x="534433" y="1582597"/>
            <a:ext cx="3516488" cy="5173200"/>
          </a:xfrm>
        </p:spPr>
        <p:txBody>
          <a:bodyPr/>
          <a:lstStyle>
            <a:lvl1pPr marL="0" indent="0">
              <a:buNone/>
              <a:defRPr sz="1600"/>
            </a:lvl1pPr>
            <a:lvl2pPr marL="521437" indent="0">
              <a:buNone/>
              <a:defRPr sz="1400"/>
            </a:lvl2pPr>
            <a:lvl3pPr marL="1042873" indent="0">
              <a:buNone/>
              <a:defRPr sz="1100"/>
            </a:lvl3pPr>
            <a:lvl4pPr marL="1564310" indent="0">
              <a:buNone/>
              <a:defRPr sz="1000"/>
            </a:lvl4pPr>
            <a:lvl5pPr marL="2085746" indent="0">
              <a:buNone/>
              <a:defRPr sz="1000"/>
            </a:lvl5pPr>
            <a:lvl6pPr marL="2607183" indent="0">
              <a:buNone/>
              <a:defRPr sz="1000"/>
            </a:lvl6pPr>
            <a:lvl7pPr marL="3128620" indent="0">
              <a:buNone/>
              <a:defRPr sz="1000"/>
            </a:lvl7pPr>
            <a:lvl8pPr marL="3650056" indent="0">
              <a:buNone/>
              <a:defRPr sz="1000"/>
            </a:lvl8pPr>
            <a:lvl9pPr marL="4171493" indent="0">
              <a:buNone/>
              <a:defRPr sz="1000"/>
            </a:lvl9pPr>
          </a:lstStyle>
          <a:p>
            <a:pPr lvl="0"/>
            <a:r>
              <a:rPr lang="lt-LT" smtClean="0"/>
              <a:t>Spustelėję redag. ruoš. teksto stilių</a:t>
            </a:r>
          </a:p>
        </p:txBody>
      </p:sp>
      <p:sp>
        <p:nvSpPr>
          <p:cNvPr id="5" name="Date Placeholder 4"/>
          <p:cNvSpPr>
            <a:spLocks noGrp="1"/>
          </p:cNvSpPr>
          <p:nvPr>
            <p:ph type="dt" sz="half" idx="10"/>
          </p:nvPr>
        </p:nvSpPr>
        <p:spPr/>
        <p:txBody>
          <a:bodyPr/>
          <a:lstStyle/>
          <a:p>
            <a:fld id="{0D937020-9ECC-2145-80CB-7C294403CCD9}" type="datetimeFigureOut">
              <a:rPr lang="en-US" smtClean="0"/>
              <a:t>8/26/2015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06B56D-DFB8-2644-8E8F-A4294354E3DF}" type="slidenum">
              <a:rPr lang="en-US" smtClean="0"/>
              <a:t>‹#›</a:t>
            </a:fld>
            <a:endParaRPr lang="en-US"/>
          </a:p>
        </p:txBody>
      </p:sp>
    </p:spTree>
    <p:extLst>
      <p:ext uri="{BB962C8B-B14F-4D97-AF65-F5344CB8AC3E}">
        <p14:creationId xmlns:p14="http://schemas.microsoft.com/office/powerpoint/2010/main" val="3581310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2095048" y="5293995"/>
            <a:ext cx="6413183" cy="624986"/>
          </a:xfrm>
        </p:spPr>
        <p:txBody>
          <a:bodyPr anchor="b"/>
          <a:lstStyle>
            <a:lvl1pPr algn="l">
              <a:defRPr sz="2300" b="1"/>
            </a:lvl1pPr>
          </a:lstStyle>
          <a:p>
            <a:r>
              <a:rPr lang="lt-LT" smtClean="0"/>
              <a:t>Spustelėję redag. ruoš. pavad. stilių</a:t>
            </a:r>
            <a:endParaRPr lang="en-US"/>
          </a:p>
        </p:txBody>
      </p:sp>
      <p:sp>
        <p:nvSpPr>
          <p:cNvPr id="3" name="Picture Placeholder 2"/>
          <p:cNvSpPr>
            <a:spLocks noGrp="1"/>
          </p:cNvSpPr>
          <p:nvPr>
            <p:ph type="pic" idx="1"/>
          </p:nvPr>
        </p:nvSpPr>
        <p:spPr>
          <a:xfrm>
            <a:off x="2095048" y="675755"/>
            <a:ext cx="6413183" cy="4537710"/>
          </a:xfrm>
        </p:spPr>
        <p:txBody>
          <a:bodyPr/>
          <a:lstStyle>
            <a:lvl1pPr marL="0" indent="0">
              <a:buNone/>
              <a:defRPr sz="3600"/>
            </a:lvl1pPr>
            <a:lvl2pPr marL="521437" indent="0">
              <a:buNone/>
              <a:defRPr sz="3200"/>
            </a:lvl2pPr>
            <a:lvl3pPr marL="1042873" indent="0">
              <a:buNone/>
              <a:defRPr sz="2700"/>
            </a:lvl3pPr>
            <a:lvl4pPr marL="1564310" indent="0">
              <a:buNone/>
              <a:defRPr sz="2300"/>
            </a:lvl4pPr>
            <a:lvl5pPr marL="2085746" indent="0">
              <a:buNone/>
              <a:defRPr sz="2300"/>
            </a:lvl5pPr>
            <a:lvl6pPr marL="2607183" indent="0">
              <a:buNone/>
              <a:defRPr sz="2300"/>
            </a:lvl6pPr>
            <a:lvl7pPr marL="3128620" indent="0">
              <a:buNone/>
              <a:defRPr sz="2300"/>
            </a:lvl7pPr>
            <a:lvl8pPr marL="3650056" indent="0">
              <a:buNone/>
              <a:defRPr sz="2300"/>
            </a:lvl8pPr>
            <a:lvl9pPr marL="4171493" indent="0">
              <a:buNone/>
              <a:defRPr sz="2300"/>
            </a:lvl9pPr>
          </a:lstStyle>
          <a:p>
            <a:r>
              <a:rPr lang="lt-LT" smtClean="0"/>
              <a:t>Spustelėkite piktogr. norėdami įtraukti pav.</a:t>
            </a:r>
            <a:endParaRPr lang="en-US"/>
          </a:p>
        </p:txBody>
      </p:sp>
      <p:sp>
        <p:nvSpPr>
          <p:cNvPr id="4" name="Text Placeholder 3"/>
          <p:cNvSpPr>
            <a:spLocks noGrp="1"/>
          </p:cNvSpPr>
          <p:nvPr>
            <p:ph type="body" sz="half" idx="2"/>
          </p:nvPr>
        </p:nvSpPr>
        <p:spPr>
          <a:xfrm>
            <a:off x="2095048" y="5918981"/>
            <a:ext cx="6413183" cy="887584"/>
          </a:xfrm>
        </p:spPr>
        <p:txBody>
          <a:bodyPr/>
          <a:lstStyle>
            <a:lvl1pPr marL="0" indent="0">
              <a:buNone/>
              <a:defRPr sz="1600"/>
            </a:lvl1pPr>
            <a:lvl2pPr marL="521437" indent="0">
              <a:buNone/>
              <a:defRPr sz="1400"/>
            </a:lvl2pPr>
            <a:lvl3pPr marL="1042873" indent="0">
              <a:buNone/>
              <a:defRPr sz="1100"/>
            </a:lvl3pPr>
            <a:lvl4pPr marL="1564310" indent="0">
              <a:buNone/>
              <a:defRPr sz="1000"/>
            </a:lvl4pPr>
            <a:lvl5pPr marL="2085746" indent="0">
              <a:buNone/>
              <a:defRPr sz="1000"/>
            </a:lvl5pPr>
            <a:lvl6pPr marL="2607183" indent="0">
              <a:buNone/>
              <a:defRPr sz="1000"/>
            </a:lvl6pPr>
            <a:lvl7pPr marL="3128620" indent="0">
              <a:buNone/>
              <a:defRPr sz="1000"/>
            </a:lvl7pPr>
            <a:lvl8pPr marL="3650056" indent="0">
              <a:buNone/>
              <a:defRPr sz="1000"/>
            </a:lvl8pPr>
            <a:lvl9pPr marL="4171493" indent="0">
              <a:buNone/>
              <a:defRPr sz="1000"/>
            </a:lvl9pPr>
          </a:lstStyle>
          <a:p>
            <a:pPr lvl="0"/>
            <a:r>
              <a:rPr lang="lt-LT" smtClean="0"/>
              <a:t>Spustelėję redag. ruoš. teksto stilių</a:t>
            </a:r>
          </a:p>
        </p:txBody>
      </p:sp>
      <p:sp>
        <p:nvSpPr>
          <p:cNvPr id="5" name="Date Placeholder 4"/>
          <p:cNvSpPr>
            <a:spLocks noGrp="1"/>
          </p:cNvSpPr>
          <p:nvPr>
            <p:ph type="dt" sz="half" idx="10"/>
          </p:nvPr>
        </p:nvSpPr>
        <p:spPr/>
        <p:txBody>
          <a:bodyPr/>
          <a:lstStyle/>
          <a:p>
            <a:fld id="{0D937020-9ECC-2145-80CB-7C294403CCD9}" type="datetimeFigureOut">
              <a:rPr lang="en-US" smtClean="0"/>
              <a:t>8/26/2015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06B56D-DFB8-2644-8E8F-A4294354E3DF}" type="slidenum">
              <a:rPr lang="en-US" smtClean="0"/>
              <a:t>‹#›</a:t>
            </a:fld>
            <a:endParaRPr lang="en-US"/>
          </a:p>
        </p:txBody>
      </p:sp>
    </p:spTree>
    <p:extLst>
      <p:ext uri="{BB962C8B-B14F-4D97-AF65-F5344CB8AC3E}">
        <p14:creationId xmlns:p14="http://schemas.microsoft.com/office/powerpoint/2010/main" val="1943498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432" y="302865"/>
            <a:ext cx="9619774" cy="1260475"/>
          </a:xfrm>
          <a:prstGeom prst="rect">
            <a:avLst/>
          </a:prstGeom>
        </p:spPr>
        <p:txBody>
          <a:bodyPr vert="horz" lIns="104287" tIns="52144" rIns="104287" bIns="52144" rtlCol="0" anchor="ctr">
            <a:normAutofit/>
          </a:bodyPr>
          <a:lstStyle/>
          <a:p>
            <a:r>
              <a:rPr lang="lt-LT" smtClean="0"/>
              <a:t>Spustelėję redag. ruoš. pavad. stilių</a:t>
            </a:r>
            <a:endParaRPr lang="en-US"/>
          </a:p>
        </p:txBody>
      </p:sp>
      <p:sp>
        <p:nvSpPr>
          <p:cNvPr id="3" name="Text Placeholder 2"/>
          <p:cNvSpPr>
            <a:spLocks noGrp="1"/>
          </p:cNvSpPr>
          <p:nvPr>
            <p:ph type="body" idx="1"/>
          </p:nvPr>
        </p:nvSpPr>
        <p:spPr>
          <a:xfrm>
            <a:off x="534432" y="1764666"/>
            <a:ext cx="9619774" cy="4991131"/>
          </a:xfrm>
          <a:prstGeom prst="rect">
            <a:avLst/>
          </a:prstGeom>
        </p:spPr>
        <p:txBody>
          <a:bodyPr vert="horz" lIns="104287" tIns="52144" rIns="104287" bIns="52144" rtlCol="0">
            <a:normAutofit/>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4" name="Date Placeholder 3"/>
          <p:cNvSpPr>
            <a:spLocks noGrp="1"/>
          </p:cNvSpPr>
          <p:nvPr>
            <p:ph type="dt" sz="half" idx="2"/>
          </p:nvPr>
        </p:nvSpPr>
        <p:spPr>
          <a:xfrm>
            <a:off x="534432" y="7009642"/>
            <a:ext cx="2494016" cy="402652"/>
          </a:xfrm>
          <a:prstGeom prst="rect">
            <a:avLst/>
          </a:prstGeom>
        </p:spPr>
        <p:txBody>
          <a:bodyPr vert="horz" lIns="104287" tIns="52144" rIns="104287" bIns="52144" rtlCol="0" anchor="ctr"/>
          <a:lstStyle>
            <a:lvl1pPr algn="l">
              <a:defRPr sz="1400">
                <a:solidFill>
                  <a:schemeClr val="tx1">
                    <a:tint val="75000"/>
                  </a:schemeClr>
                </a:solidFill>
              </a:defRPr>
            </a:lvl1pPr>
          </a:lstStyle>
          <a:p>
            <a:fld id="{0D937020-9ECC-2145-80CB-7C294403CCD9}" type="datetimeFigureOut">
              <a:rPr lang="en-US" smtClean="0"/>
              <a:t>8/26/2015</a:t>
            </a:fld>
            <a:endParaRPr lang="en-US"/>
          </a:p>
        </p:txBody>
      </p:sp>
      <p:sp>
        <p:nvSpPr>
          <p:cNvPr id="5" name="Footer Placeholder 4"/>
          <p:cNvSpPr>
            <a:spLocks noGrp="1"/>
          </p:cNvSpPr>
          <p:nvPr>
            <p:ph type="ftr" sz="quarter" idx="3"/>
          </p:nvPr>
        </p:nvSpPr>
        <p:spPr>
          <a:xfrm>
            <a:off x="3651952" y="7009642"/>
            <a:ext cx="3384735" cy="402652"/>
          </a:xfrm>
          <a:prstGeom prst="rect">
            <a:avLst/>
          </a:prstGeom>
        </p:spPr>
        <p:txBody>
          <a:bodyPr vert="horz" lIns="104287" tIns="52144" rIns="104287" bIns="52144" rtlCol="0" anchor="ctr"/>
          <a:lstStyle>
            <a:lvl1pPr algn="ctr">
              <a:defRPr sz="1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660190" y="7009642"/>
            <a:ext cx="2494016" cy="402652"/>
          </a:xfrm>
          <a:prstGeom prst="rect">
            <a:avLst/>
          </a:prstGeom>
        </p:spPr>
        <p:txBody>
          <a:bodyPr vert="horz" lIns="104287" tIns="52144" rIns="104287" bIns="52144" rtlCol="0" anchor="ctr"/>
          <a:lstStyle>
            <a:lvl1pPr algn="r">
              <a:defRPr sz="1400">
                <a:solidFill>
                  <a:schemeClr val="tx1">
                    <a:tint val="75000"/>
                  </a:schemeClr>
                </a:solidFill>
              </a:defRPr>
            </a:lvl1pPr>
          </a:lstStyle>
          <a:p>
            <a:fld id="{BC06B56D-DFB8-2644-8E8F-A4294354E3DF}" type="slidenum">
              <a:rPr lang="en-US" smtClean="0"/>
              <a:t>‹#›</a:t>
            </a:fld>
            <a:endParaRPr lang="en-US"/>
          </a:p>
        </p:txBody>
      </p:sp>
    </p:spTree>
    <p:extLst>
      <p:ext uri="{BB962C8B-B14F-4D97-AF65-F5344CB8AC3E}">
        <p14:creationId xmlns:p14="http://schemas.microsoft.com/office/powerpoint/2010/main" val="25888569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21437" rtl="0" eaLnBrk="1" latinLnBrk="0" hangingPunct="1">
        <a:spcBef>
          <a:spcPct val="0"/>
        </a:spcBef>
        <a:buNone/>
        <a:defRPr sz="5000" kern="1200">
          <a:solidFill>
            <a:schemeClr val="tx1"/>
          </a:solidFill>
          <a:latin typeface="+mj-lt"/>
          <a:ea typeface="+mj-ea"/>
          <a:cs typeface="+mj-cs"/>
        </a:defRPr>
      </a:lvl1pPr>
    </p:titleStyle>
    <p:bodyStyle>
      <a:lvl1pPr marL="391077" indent="-391077" algn="l" defTabSz="521437" rtl="0" eaLnBrk="1" latinLnBrk="0" hangingPunct="1">
        <a:spcBef>
          <a:spcPct val="20000"/>
        </a:spcBef>
        <a:buFont typeface="Arial"/>
        <a:buChar char="•"/>
        <a:defRPr sz="3600" kern="1200">
          <a:solidFill>
            <a:schemeClr val="tx1"/>
          </a:solidFill>
          <a:latin typeface="+mn-lt"/>
          <a:ea typeface="+mn-ea"/>
          <a:cs typeface="+mn-cs"/>
        </a:defRPr>
      </a:lvl1pPr>
      <a:lvl2pPr marL="847334" indent="-325898" algn="l" defTabSz="521437" rtl="0" eaLnBrk="1" latinLnBrk="0" hangingPunct="1">
        <a:spcBef>
          <a:spcPct val="20000"/>
        </a:spcBef>
        <a:buFont typeface="Arial"/>
        <a:buChar char="–"/>
        <a:defRPr sz="3200" kern="1200">
          <a:solidFill>
            <a:schemeClr val="tx1"/>
          </a:solidFill>
          <a:latin typeface="+mn-lt"/>
          <a:ea typeface="+mn-ea"/>
          <a:cs typeface="+mn-cs"/>
        </a:defRPr>
      </a:lvl2pPr>
      <a:lvl3pPr marL="1303592" indent="-260718" algn="l" defTabSz="521437" rtl="0" eaLnBrk="1" latinLnBrk="0" hangingPunct="1">
        <a:spcBef>
          <a:spcPct val="20000"/>
        </a:spcBef>
        <a:buFont typeface="Arial"/>
        <a:buChar char="•"/>
        <a:defRPr sz="2700" kern="1200">
          <a:solidFill>
            <a:schemeClr val="tx1"/>
          </a:solidFill>
          <a:latin typeface="+mn-lt"/>
          <a:ea typeface="+mn-ea"/>
          <a:cs typeface="+mn-cs"/>
        </a:defRPr>
      </a:lvl3pPr>
      <a:lvl4pPr marL="1825028" indent="-260718" algn="l" defTabSz="521437" rtl="0" eaLnBrk="1" latinLnBrk="0" hangingPunct="1">
        <a:spcBef>
          <a:spcPct val="20000"/>
        </a:spcBef>
        <a:buFont typeface="Arial"/>
        <a:buChar char="–"/>
        <a:defRPr sz="2300" kern="1200">
          <a:solidFill>
            <a:schemeClr val="tx1"/>
          </a:solidFill>
          <a:latin typeface="+mn-lt"/>
          <a:ea typeface="+mn-ea"/>
          <a:cs typeface="+mn-cs"/>
        </a:defRPr>
      </a:lvl4pPr>
      <a:lvl5pPr marL="2346465" indent="-260718" algn="l" defTabSz="521437" rtl="0" eaLnBrk="1" latinLnBrk="0" hangingPunct="1">
        <a:spcBef>
          <a:spcPct val="20000"/>
        </a:spcBef>
        <a:buFont typeface="Arial"/>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esinvesticijos.lt/lt/dokumentai/vienos-imones-deklaracijos-pagal-komisijos-reglamenta-es-nr-1407-2013" TargetMode="External"/><Relationship Id="rId2" Type="http://schemas.openxmlformats.org/officeDocument/2006/relationships/hyperlink" Target="http://lvpa.lt/lt/verslo-priemone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1.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chart" Target="../charts/chart5.xml"/><Relationship Id="rId4" Type="http://schemas.openxmlformats.org/officeDocument/2006/relationships/diagramLayout" Target="../diagrams/layout2.xml"/><Relationship Id="rId9" Type="http://schemas.openxmlformats.org/officeDocument/2006/relationships/chart" Target="../charts/chart4.xml"/></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chart" Target="../charts/char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1.xml"/><Relationship Id="rId4" Type="http://schemas.openxmlformats.org/officeDocument/2006/relationships/image" Target="../media/image13.emf"/></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artas-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022"/>
            <a:ext cx="10688638" cy="7562850"/>
          </a:xfrm>
          <a:prstGeom prst="rect">
            <a:avLst/>
          </a:prstGeom>
        </p:spPr>
      </p:pic>
      <p:pic>
        <p:nvPicPr>
          <p:cNvPr id="5" name="Picture 4"/>
          <p:cNvPicPr>
            <a:picLocks noChangeAspect="1"/>
          </p:cNvPicPr>
          <p:nvPr/>
        </p:nvPicPr>
        <p:blipFill>
          <a:blip r:embed="rId3"/>
          <a:stretch>
            <a:fillRect/>
          </a:stretch>
        </p:blipFill>
        <p:spPr>
          <a:xfrm>
            <a:off x="776984" y="1305472"/>
            <a:ext cx="3162300" cy="1803400"/>
          </a:xfrm>
          <a:prstGeom prst="rect">
            <a:avLst/>
          </a:prstGeom>
        </p:spPr>
      </p:pic>
      <p:sp>
        <p:nvSpPr>
          <p:cNvPr id="6" name="TextBox 5"/>
          <p:cNvSpPr txBox="1"/>
          <p:nvPr/>
        </p:nvSpPr>
        <p:spPr>
          <a:xfrm>
            <a:off x="661481" y="4314825"/>
            <a:ext cx="3986719" cy="2062103"/>
          </a:xfrm>
          <a:prstGeom prst="rect">
            <a:avLst/>
          </a:prstGeom>
          <a:noFill/>
        </p:spPr>
        <p:txBody>
          <a:bodyPr wrap="square" rtlCol="0">
            <a:spAutoFit/>
          </a:bodyPr>
          <a:lstStyle/>
          <a:p>
            <a:r>
              <a:rPr lang="lt-LT" sz="3200" dirty="0">
                <a:solidFill>
                  <a:schemeClr val="bg1"/>
                </a:solidFill>
                <a:latin typeface="Times New Roman" panose="02020603050405020304" pitchFamily="18" charset="0"/>
                <a:cs typeface="Times New Roman" panose="02020603050405020304" pitchFamily="18" charset="0"/>
              </a:rPr>
              <a:t>Pagrindiniai valstybės ir </a:t>
            </a:r>
            <a:r>
              <a:rPr lang="lt-LT" sz="3200" i="1" dirty="0">
                <a:solidFill>
                  <a:schemeClr val="bg1"/>
                </a:solidFill>
                <a:latin typeface="Times New Roman" panose="02020603050405020304" pitchFamily="18" charset="0"/>
                <a:cs typeface="Times New Roman" panose="02020603050405020304" pitchFamily="18" charset="0"/>
              </a:rPr>
              <a:t>de </a:t>
            </a:r>
            <a:r>
              <a:rPr lang="lt-LT" sz="3200" i="1" dirty="0" err="1">
                <a:solidFill>
                  <a:schemeClr val="bg1"/>
                </a:solidFill>
                <a:latin typeface="Times New Roman" panose="02020603050405020304" pitchFamily="18" charset="0"/>
                <a:cs typeface="Times New Roman" panose="02020603050405020304" pitchFamily="18" charset="0"/>
              </a:rPr>
              <a:t>minimis</a:t>
            </a:r>
            <a:r>
              <a:rPr lang="lt-LT" sz="3200" dirty="0">
                <a:solidFill>
                  <a:schemeClr val="bg1"/>
                </a:solidFill>
                <a:latin typeface="Times New Roman" panose="02020603050405020304" pitchFamily="18" charset="0"/>
                <a:cs typeface="Times New Roman" panose="02020603050405020304" pitchFamily="18" charset="0"/>
              </a:rPr>
              <a:t> pagalbos reikalavimai</a:t>
            </a:r>
            <a:endParaRPr lang="en-US" sz="3200" dirty="0">
              <a:solidFill>
                <a:schemeClr val="bg1"/>
              </a:solidFill>
              <a:latin typeface="Times New Roman" panose="02020603050405020304" pitchFamily="18" charset="0"/>
              <a:ea typeface="Times" charset="0"/>
              <a:cs typeface="Times New Roman" panose="02020603050405020304" pitchFamily="18" charset="0"/>
            </a:endParaRPr>
          </a:p>
          <a:p>
            <a:endParaRPr lang="en-US" sz="3200" dirty="0">
              <a:solidFill>
                <a:schemeClr val="bg1"/>
              </a:solidFill>
              <a:latin typeface="Times"/>
              <a:cs typeface="Times"/>
            </a:endParaRPr>
          </a:p>
        </p:txBody>
      </p:sp>
      <p:sp>
        <p:nvSpPr>
          <p:cNvPr id="7" name="Stačiakampis 6"/>
          <p:cNvSpPr/>
          <p:nvPr/>
        </p:nvSpPr>
        <p:spPr>
          <a:xfrm>
            <a:off x="772998" y="6325711"/>
            <a:ext cx="4571321" cy="584775"/>
          </a:xfrm>
          <a:prstGeom prst="rect">
            <a:avLst/>
          </a:prstGeom>
        </p:spPr>
        <p:txBody>
          <a:bodyPr>
            <a:spAutoFit/>
          </a:bodyPr>
          <a:lstStyle/>
          <a:p>
            <a:pPr>
              <a:buNone/>
            </a:pPr>
            <a:r>
              <a:rPr lang="lt-LT" sz="1600" dirty="0">
                <a:solidFill>
                  <a:schemeClr val="bg1"/>
                </a:solidFill>
                <a:latin typeface="Times New Roman" panose="02020603050405020304" pitchFamily="18" charset="0"/>
                <a:cs typeface="Times New Roman" panose="02020603050405020304" pitchFamily="18" charset="0"/>
              </a:rPr>
              <a:t>Gytis Petrukaitis, </a:t>
            </a:r>
            <a:r>
              <a:rPr lang="lt-LT" sz="1600" dirty="0" smtClean="0">
                <a:solidFill>
                  <a:schemeClr val="bg1"/>
                </a:solidFill>
                <a:latin typeface="Times New Roman" panose="02020603050405020304" pitchFamily="18" charset="0"/>
                <a:cs typeface="Times New Roman" panose="02020603050405020304" pitchFamily="18" charset="0"/>
              </a:rPr>
              <a:t>LVPA</a:t>
            </a:r>
          </a:p>
          <a:p>
            <a:pPr>
              <a:buNone/>
            </a:pPr>
            <a:r>
              <a:rPr lang="lt-LT" sz="1600" dirty="0" smtClean="0">
                <a:solidFill>
                  <a:schemeClr val="bg1"/>
                </a:solidFill>
                <a:latin typeface="Times New Roman" panose="02020603050405020304" pitchFamily="18" charset="0"/>
                <a:cs typeface="Times New Roman" panose="02020603050405020304" pitchFamily="18" charset="0"/>
              </a:rPr>
              <a:t>Projektų </a:t>
            </a:r>
            <a:r>
              <a:rPr lang="lt-LT" sz="1600" dirty="0">
                <a:solidFill>
                  <a:schemeClr val="bg1"/>
                </a:solidFill>
                <a:latin typeface="Times New Roman" panose="02020603050405020304" pitchFamily="18" charset="0"/>
                <a:cs typeface="Times New Roman" panose="02020603050405020304" pitchFamily="18" charset="0"/>
              </a:rPr>
              <a:t>ekspertų skyriaus </a:t>
            </a:r>
            <a:r>
              <a:rPr lang="lt-LT" sz="1600" dirty="0" smtClean="0">
                <a:solidFill>
                  <a:schemeClr val="bg1"/>
                </a:solidFill>
                <a:latin typeface="Times New Roman" panose="02020603050405020304" pitchFamily="18" charset="0"/>
                <a:cs typeface="Times New Roman" panose="02020603050405020304" pitchFamily="18" charset="0"/>
              </a:rPr>
              <a:t>ekspertas</a:t>
            </a:r>
            <a:endParaRPr lang="lt-LT" sz="1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79258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Puslapis-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39" y="43745"/>
            <a:ext cx="10688638" cy="7556392"/>
          </a:xfrm>
          <a:prstGeom prst="rect">
            <a:avLst/>
          </a:prstGeom>
        </p:spPr>
      </p:pic>
      <p:sp>
        <p:nvSpPr>
          <p:cNvPr id="2" name="Pavadinimas 1"/>
          <p:cNvSpPr>
            <a:spLocks noGrp="1"/>
          </p:cNvSpPr>
          <p:nvPr>
            <p:ph type="title"/>
          </p:nvPr>
        </p:nvSpPr>
        <p:spPr/>
        <p:txBody>
          <a:bodyPr/>
          <a:lstStyle/>
          <a:p>
            <a:r>
              <a:rPr lang="lt-LT" sz="4500" dirty="0" smtClean="0">
                <a:latin typeface="Times New Roman" panose="02020603050405020304" pitchFamily="18" charset="0"/>
                <a:cs typeface="Times New Roman" panose="02020603050405020304" pitchFamily="18" charset="0"/>
              </a:rPr>
              <a:t>„Viena įmonė“</a:t>
            </a:r>
            <a:endParaRPr lang="lt-LT" sz="4500" dirty="0">
              <a:latin typeface="Times New Roman" panose="02020603050405020304" pitchFamily="18" charset="0"/>
              <a:cs typeface="Times New Roman" panose="02020603050405020304" pitchFamily="18" charset="0"/>
            </a:endParaRPr>
          </a:p>
        </p:txBody>
      </p:sp>
      <p:pic>
        <p:nvPicPr>
          <p:cNvPr id="4" name="Picture 2"/>
          <p:cNvPicPr>
            <a:picLocks noGrp="1" noChangeAspect="1" noChangeArrowheads="1"/>
          </p:cNvPicPr>
          <p:nvPr>
            <p:ph idx="1"/>
          </p:nvPr>
        </p:nvPicPr>
        <p:blipFill>
          <a:blip r:embed="rId3" cstate="print"/>
          <a:srcRect/>
          <a:stretch>
            <a:fillRect/>
          </a:stretch>
        </p:blipFill>
        <p:spPr bwMode="auto">
          <a:xfrm>
            <a:off x="1203700" y="1563340"/>
            <a:ext cx="2392502" cy="5193060"/>
          </a:xfrm>
          <a:prstGeom prst="rect">
            <a:avLst/>
          </a:prstGeom>
          <a:noFill/>
          <a:ln w="9525">
            <a:noFill/>
            <a:miter lim="800000"/>
            <a:headEnd/>
            <a:tailEnd/>
          </a:ln>
        </p:spPr>
      </p:pic>
      <p:sp>
        <p:nvSpPr>
          <p:cNvPr id="5" name="Turinio vietos rezervavimo ženklas 3"/>
          <p:cNvSpPr txBox="1">
            <a:spLocks/>
          </p:cNvSpPr>
          <p:nvPr/>
        </p:nvSpPr>
        <p:spPr>
          <a:xfrm>
            <a:off x="5160264" y="1600201"/>
            <a:ext cx="4038600" cy="5156199"/>
          </a:xfrm>
          <a:prstGeom prst="rect">
            <a:avLst/>
          </a:prstGeom>
        </p:spPr>
        <p:txBody>
          <a:bodyPr/>
          <a:lstStyle>
            <a:lvl1pPr marL="391077" indent="-391077" algn="l" defTabSz="521437" rtl="0" eaLnBrk="1" latinLnBrk="0" hangingPunct="1">
              <a:spcBef>
                <a:spcPct val="20000"/>
              </a:spcBef>
              <a:buFont typeface="Arial"/>
              <a:buChar char="•"/>
              <a:defRPr sz="3600" kern="1200">
                <a:solidFill>
                  <a:schemeClr val="tx1"/>
                </a:solidFill>
                <a:latin typeface="+mn-lt"/>
                <a:ea typeface="+mn-ea"/>
                <a:cs typeface="+mn-cs"/>
              </a:defRPr>
            </a:lvl1pPr>
            <a:lvl2pPr marL="847334" indent="-325898" algn="l" defTabSz="521437" rtl="0" eaLnBrk="1" latinLnBrk="0" hangingPunct="1">
              <a:spcBef>
                <a:spcPct val="20000"/>
              </a:spcBef>
              <a:buFont typeface="Arial"/>
              <a:buChar char="–"/>
              <a:defRPr sz="3200" kern="1200">
                <a:solidFill>
                  <a:schemeClr val="tx1"/>
                </a:solidFill>
                <a:latin typeface="+mn-lt"/>
                <a:ea typeface="+mn-ea"/>
                <a:cs typeface="+mn-cs"/>
              </a:defRPr>
            </a:lvl2pPr>
            <a:lvl3pPr marL="1303592" indent="-260718" algn="l" defTabSz="521437" rtl="0" eaLnBrk="1" latinLnBrk="0" hangingPunct="1">
              <a:spcBef>
                <a:spcPct val="20000"/>
              </a:spcBef>
              <a:buFont typeface="Arial"/>
              <a:buChar char="•"/>
              <a:defRPr sz="2700" kern="1200">
                <a:solidFill>
                  <a:schemeClr val="tx1"/>
                </a:solidFill>
                <a:latin typeface="+mn-lt"/>
                <a:ea typeface="+mn-ea"/>
                <a:cs typeface="+mn-cs"/>
              </a:defRPr>
            </a:lvl3pPr>
            <a:lvl4pPr marL="1825028" indent="-260718" algn="l" defTabSz="521437" rtl="0" eaLnBrk="1" latinLnBrk="0" hangingPunct="1">
              <a:spcBef>
                <a:spcPct val="20000"/>
              </a:spcBef>
              <a:buFont typeface="Arial"/>
              <a:buChar char="–"/>
              <a:defRPr sz="2300" kern="1200">
                <a:solidFill>
                  <a:schemeClr val="tx1"/>
                </a:solidFill>
                <a:latin typeface="+mn-lt"/>
                <a:ea typeface="+mn-ea"/>
                <a:cs typeface="+mn-cs"/>
              </a:defRPr>
            </a:lvl4pPr>
            <a:lvl5pPr marL="2346465" indent="-260718" algn="l" defTabSz="521437" rtl="0" eaLnBrk="1" latinLnBrk="0" hangingPunct="1">
              <a:spcBef>
                <a:spcPct val="20000"/>
              </a:spcBef>
              <a:buFont typeface="Arial"/>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a:buFont typeface="Arial"/>
              <a:buNone/>
            </a:pPr>
            <a:r>
              <a:rPr lang="lt-LT" dirty="0" smtClean="0"/>
              <a:t>    </a:t>
            </a:r>
            <a:r>
              <a:rPr lang="lt-LT" sz="2800" i="1" dirty="0" smtClean="0">
                <a:latin typeface="Times New Roman" panose="02020603050405020304" pitchFamily="18" charset="0"/>
                <a:cs typeface="Times New Roman" panose="02020603050405020304" pitchFamily="18" charset="0"/>
              </a:rPr>
              <a:t>Juridiniai asmenys, valdomi fizinio asmens, kuris nevykdo ūkinės komercinės veiklos, nebus laikomi vienu ūkio subjektu (viena įmone) 	</a:t>
            </a:r>
          </a:p>
          <a:p>
            <a:endParaRPr lang="lt-LT" dirty="0"/>
          </a:p>
        </p:txBody>
      </p:sp>
    </p:spTree>
    <p:extLst>
      <p:ext uri="{BB962C8B-B14F-4D97-AF65-F5344CB8AC3E}">
        <p14:creationId xmlns:p14="http://schemas.microsoft.com/office/powerpoint/2010/main" val="37403695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Puslapis-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39" y="43745"/>
            <a:ext cx="10688638" cy="7556392"/>
          </a:xfrm>
          <a:prstGeom prst="rect">
            <a:avLst/>
          </a:prstGeom>
        </p:spPr>
      </p:pic>
      <p:sp>
        <p:nvSpPr>
          <p:cNvPr id="2" name="Pavadinimas 1"/>
          <p:cNvSpPr>
            <a:spLocks noGrp="1"/>
          </p:cNvSpPr>
          <p:nvPr>
            <p:ph type="title"/>
          </p:nvPr>
        </p:nvSpPr>
        <p:spPr/>
        <p:txBody>
          <a:bodyPr>
            <a:normAutofit/>
          </a:bodyPr>
          <a:lstStyle/>
          <a:p>
            <a:r>
              <a:rPr lang="lt-LT" sz="4500" dirty="0" smtClean="0">
                <a:latin typeface="Times New Roman" panose="02020603050405020304" pitchFamily="18" charset="0"/>
                <a:cs typeface="Times New Roman" panose="02020603050405020304" pitchFamily="18" charset="0"/>
              </a:rPr>
              <a:t>„Viena įmonė“</a:t>
            </a:r>
            <a:endParaRPr lang="lt-LT" sz="4500" dirty="0">
              <a:latin typeface="Times New Roman" panose="02020603050405020304" pitchFamily="18" charset="0"/>
              <a:cs typeface="Times New Roman" panose="02020603050405020304" pitchFamily="18" charset="0"/>
            </a:endParaRPr>
          </a:p>
        </p:txBody>
      </p:sp>
      <p:pic>
        <p:nvPicPr>
          <p:cNvPr id="4" name="Picture 2"/>
          <p:cNvPicPr>
            <a:picLocks noGrp="1" noChangeAspect="1" noChangeArrowheads="1"/>
          </p:cNvPicPr>
          <p:nvPr>
            <p:ph idx="1"/>
          </p:nvPr>
        </p:nvPicPr>
        <p:blipFill>
          <a:blip r:embed="rId3" cstate="print"/>
          <a:srcRect/>
          <a:stretch>
            <a:fillRect/>
          </a:stretch>
        </p:blipFill>
        <p:spPr bwMode="auto">
          <a:xfrm>
            <a:off x="721586" y="1765300"/>
            <a:ext cx="3722490" cy="4991100"/>
          </a:xfrm>
          <a:prstGeom prst="rect">
            <a:avLst/>
          </a:prstGeom>
          <a:noFill/>
          <a:ln w="9525">
            <a:noFill/>
            <a:miter lim="800000"/>
            <a:headEnd/>
            <a:tailEnd/>
          </a:ln>
        </p:spPr>
      </p:pic>
      <p:sp>
        <p:nvSpPr>
          <p:cNvPr id="5" name="Turinio vietos rezervavimo ženklas 3"/>
          <p:cNvSpPr txBox="1">
            <a:spLocks/>
          </p:cNvSpPr>
          <p:nvPr/>
        </p:nvSpPr>
        <p:spPr>
          <a:xfrm>
            <a:off x="5016632" y="1765300"/>
            <a:ext cx="4474840" cy="4785395"/>
          </a:xfrm>
          <a:prstGeom prst="rect">
            <a:avLst/>
          </a:prstGeom>
        </p:spPr>
        <p:txBody>
          <a:bodyPr>
            <a:normAutofit fontScale="55000" lnSpcReduction="20000"/>
          </a:bodyPr>
          <a:lstStyle>
            <a:lvl1pPr marL="391077" indent="-391077" algn="l" defTabSz="521437" rtl="0" eaLnBrk="1" latinLnBrk="0" hangingPunct="1">
              <a:spcBef>
                <a:spcPct val="20000"/>
              </a:spcBef>
              <a:buFont typeface="Arial"/>
              <a:buChar char="•"/>
              <a:defRPr sz="3600" kern="1200">
                <a:solidFill>
                  <a:schemeClr val="tx1"/>
                </a:solidFill>
                <a:latin typeface="+mn-lt"/>
                <a:ea typeface="+mn-ea"/>
                <a:cs typeface="+mn-cs"/>
              </a:defRPr>
            </a:lvl1pPr>
            <a:lvl2pPr marL="847334" indent="-325898" algn="l" defTabSz="521437" rtl="0" eaLnBrk="1" latinLnBrk="0" hangingPunct="1">
              <a:spcBef>
                <a:spcPct val="20000"/>
              </a:spcBef>
              <a:buFont typeface="Arial"/>
              <a:buChar char="–"/>
              <a:defRPr sz="3200" kern="1200">
                <a:solidFill>
                  <a:schemeClr val="tx1"/>
                </a:solidFill>
                <a:latin typeface="+mn-lt"/>
                <a:ea typeface="+mn-ea"/>
                <a:cs typeface="+mn-cs"/>
              </a:defRPr>
            </a:lvl2pPr>
            <a:lvl3pPr marL="1303592" indent="-260718" algn="l" defTabSz="521437" rtl="0" eaLnBrk="1" latinLnBrk="0" hangingPunct="1">
              <a:spcBef>
                <a:spcPct val="20000"/>
              </a:spcBef>
              <a:buFont typeface="Arial"/>
              <a:buChar char="•"/>
              <a:defRPr sz="2700" kern="1200">
                <a:solidFill>
                  <a:schemeClr val="tx1"/>
                </a:solidFill>
                <a:latin typeface="+mn-lt"/>
                <a:ea typeface="+mn-ea"/>
                <a:cs typeface="+mn-cs"/>
              </a:defRPr>
            </a:lvl3pPr>
            <a:lvl4pPr marL="1825028" indent="-260718" algn="l" defTabSz="521437" rtl="0" eaLnBrk="1" latinLnBrk="0" hangingPunct="1">
              <a:spcBef>
                <a:spcPct val="20000"/>
              </a:spcBef>
              <a:buFont typeface="Arial"/>
              <a:buChar char="–"/>
              <a:defRPr sz="2300" kern="1200">
                <a:solidFill>
                  <a:schemeClr val="tx1"/>
                </a:solidFill>
                <a:latin typeface="+mn-lt"/>
                <a:ea typeface="+mn-ea"/>
                <a:cs typeface="+mn-cs"/>
              </a:defRPr>
            </a:lvl4pPr>
            <a:lvl5pPr marL="2346465" indent="-260718" algn="l" defTabSz="521437" rtl="0" eaLnBrk="1" latinLnBrk="0" hangingPunct="1">
              <a:spcBef>
                <a:spcPct val="20000"/>
              </a:spcBef>
              <a:buFont typeface="Arial"/>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r>
              <a:rPr lang="lt-LT" sz="3800" i="1" dirty="0" smtClean="0">
                <a:latin typeface="Times New Roman" panose="02020603050405020304" pitchFamily="18" charset="0"/>
                <a:cs typeface="Times New Roman" panose="02020603050405020304" pitchFamily="18" charset="0"/>
              </a:rPr>
              <a:t>Juridiniai asmenys A, B, C ir D turi po 25% juridinių asmenų E ir F akcijų. Juridiniai asmenys E ir F nėra susiję, nebent vienas iš juridinių asmenų A, B, C ar D turėtų teisę daryti lemiamą įtaką juridiniams asmenims E ir F. </a:t>
            </a:r>
          </a:p>
          <a:p>
            <a:r>
              <a:rPr lang="lt-LT" sz="3800" i="1" dirty="0" smtClean="0">
                <a:latin typeface="Times New Roman" panose="02020603050405020304" pitchFamily="18" charset="0"/>
                <a:cs typeface="Times New Roman" panose="02020603050405020304" pitchFamily="18" charset="0"/>
              </a:rPr>
              <a:t>Lemiama įtaka De </a:t>
            </a:r>
            <a:r>
              <a:rPr lang="lt-LT" sz="3800" i="1" dirty="0" err="1" smtClean="0">
                <a:latin typeface="Times New Roman" panose="02020603050405020304" pitchFamily="18" charset="0"/>
                <a:cs typeface="Times New Roman" panose="02020603050405020304" pitchFamily="18" charset="0"/>
              </a:rPr>
              <a:t>minimis</a:t>
            </a:r>
            <a:r>
              <a:rPr lang="lt-LT" sz="3800" i="1" dirty="0" smtClean="0">
                <a:latin typeface="Times New Roman" panose="02020603050405020304" pitchFamily="18" charset="0"/>
                <a:cs typeface="Times New Roman" panose="02020603050405020304" pitchFamily="18" charset="0"/>
              </a:rPr>
              <a:t> reglamentų prasme yra aktuali, kai vienas ūkio subjektas neturi juridinio asmens kontrolinės akcijų dalies, tačiau turi teisę be kitų akcininkų sutikimo priimti sprendimus dėl pavaldaus juridinio asmens komercinės veiklos krypties. </a:t>
            </a:r>
            <a:r>
              <a:rPr lang="lt-LT" i="1" dirty="0" smtClean="0"/>
              <a:t>	</a:t>
            </a:r>
          </a:p>
          <a:p>
            <a:endParaRPr lang="lt-LT" dirty="0"/>
          </a:p>
        </p:txBody>
      </p:sp>
    </p:spTree>
    <p:extLst>
      <p:ext uri="{BB962C8B-B14F-4D97-AF65-F5344CB8AC3E}">
        <p14:creationId xmlns:p14="http://schemas.microsoft.com/office/powerpoint/2010/main" val="36449440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Puslapis-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39" y="43745"/>
            <a:ext cx="10688638" cy="7556392"/>
          </a:xfrm>
          <a:prstGeom prst="rect">
            <a:avLst/>
          </a:prstGeom>
        </p:spPr>
      </p:pic>
      <p:sp>
        <p:nvSpPr>
          <p:cNvPr id="2" name="Pavadinimas 1"/>
          <p:cNvSpPr>
            <a:spLocks noGrp="1"/>
          </p:cNvSpPr>
          <p:nvPr>
            <p:ph type="title"/>
          </p:nvPr>
        </p:nvSpPr>
        <p:spPr/>
        <p:txBody>
          <a:bodyPr>
            <a:normAutofit/>
          </a:bodyPr>
          <a:lstStyle/>
          <a:p>
            <a:r>
              <a:rPr lang="lt-LT" sz="4500" dirty="0" smtClean="0">
                <a:latin typeface="Times New Roman" panose="02020603050405020304" pitchFamily="18" charset="0"/>
                <a:cs typeface="Times New Roman" panose="02020603050405020304" pitchFamily="18" charset="0"/>
              </a:rPr>
              <a:t>„Viena </a:t>
            </a:r>
            <a:r>
              <a:rPr lang="lt-LT" sz="4500" dirty="0">
                <a:latin typeface="Times New Roman" panose="02020603050405020304" pitchFamily="18" charset="0"/>
                <a:cs typeface="Times New Roman" panose="02020603050405020304" pitchFamily="18" charset="0"/>
              </a:rPr>
              <a:t>įmonė”</a:t>
            </a:r>
          </a:p>
        </p:txBody>
      </p:sp>
      <p:pic>
        <p:nvPicPr>
          <p:cNvPr id="4" name="Picture 2"/>
          <p:cNvPicPr>
            <a:picLocks noGrp="1" noChangeAspect="1" noChangeArrowheads="1"/>
          </p:cNvPicPr>
          <p:nvPr>
            <p:ph idx="1"/>
          </p:nvPr>
        </p:nvPicPr>
        <p:blipFill>
          <a:blip r:embed="rId3" cstate="print"/>
          <a:srcRect/>
          <a:stretch>
            <a:fillRect/>
          </a:stretch>
        </p:blipFill>
        <p:spPr bwMode="auto">
          <a:xfrm>
            <a:off x="743744" y="2288032"/>
            <a:ext cx="4600575" cy="3543300"/>
          </a:xfrm>
          <a:prstGeom prst="rect">
            <a:avLst/>
          </a:prstGeom>
          <a:noFill/>
          <a:ln w="9525">
            <a:noFill/>
            <a:miter lim="800000"/>
            <a:headEnd/>
            <a:tailEnd/>
          </a:ln>
        </p:spPr>
      </p:pic>
      <p:sp>
        <p:nvSpPr>
          <p:cNvPr id="5" name="Turinio vietos rezervavimo ženklas 3"/>
          <p:cNvSpPr txBox="1">
            <a:spLocks/>
          </p:cNvSpPr>
          <p:nvPr/>
        </p:nvSpPr>
        <p:spPr>
          <a:xfrm>
            <a:off x="5763768" y="2288032"/>
            <a:ext cx="4038600" cy="3917032"/>
          </a:xfrm>
          <a:prstGeom prst="rect">
            <a:avLst/>
          </a:prstGeom>
        </p:spPr>
        <p:txBody>
          <a:bodyPr>
            <a:normAutofit fontScale="70000" lnSpcReduction="20000"/>
          </a:bodyPr>
          <a:lstStyle>
            <a:lvl1pPr marL="391077" indent="-391077" algn="l" defTabSz="521437" rtl="0" eaLnBrk="1" latinLnBrk="0" hangingPunct="1">
              <a:spcBef>
                <a:spcPct val="20000"/>
              </a:spcBef>
              <a:buFont typeface="Arial"/>
              <a:buChar char="•"/>
              <a:defRPr sz="3600" kern="1200">
                <a:solidFill>
                  <a:schemeClr val="tx1"/>
                </a:solidFill>
                <a:latin typeface="+mn-lt"/>
                <a:ea typeface="+mn-ea"/>
                <a:cs typeface="+mn-cs"/>
              </a:defRPr>
            </a:lvl1pPr>
            <a:lvl2pPr marL="847334" indent="-325898" algn="l" defTabSz="521437" rtl="0" eaLnBrk="1" latinLnBrk="0" hangingPunct="1">
              <a:spcBef>
                <a:spcPct val="20000"/>
              </a:spcBef>
              <a:buFont typeface="Arial"/>
              <a:buChar char="–"/>
              <a:defRPr sz="3200" kern="1200">
                <a:solidFill>
                  <a:schemeClr val="tx1"/>
                </a:solidFill>
                <a:latin typeface="+mn-lt"/>
                <a:ea typeface="+mn-ea"/>
                <a:cs typeface="+mn-cs"/>
              </a:defRPr>
            </a:lvl2pPr>
            <a:lvl3pPr marL="1303592" indent="-260718" algn="l" defTabSz="521437" rtl="0" eaLnBrk="1" latinLnBrk="0" hangingPunct="1">
              <a:spcBef>
                <a:spcPct val="20000"/>
              </a:spcBef>
              <a:buFont typeface="Arial"/>
              <a:buChar char="•"/>
              <a:defRPr sz="2700" kern="1200">
                <a:solidFill>
                  <a:schemeClr val="tx1"/>
                </a:solidFill>
                <a:latin typeface="+mn-lt"/>
                <a:ea typeface="+mn-ea"/>
                <a:cs typeface="+mn-cs"/>
              </a:defRPr>
            </a:lvl3pPr>
            <a:lvl4pPr marL="1825028" indent="-260718" algn="l" defTabSz="521437" rtl="0" eaLnBrk="1" latinLnBrk="0" hangingPunct="1">
              <a:spcBef>
                <a:spcPct val="20000"/>
              </a:spcBef>
              <a:buFont typeface="Arial"/>
              <a:buChar char="–"/>
              <a:defRPr sz="2300" kern="1200">
                <a:solidFill>
                  <a:schemeClr val="tx1"/>
                </a:solidFill>
                <a:latin typeface="+mn-lt"/>
                <a:ea typeface="+mn-ea"/>
                <a:cs typeface="+mn-cs"/>
              </a:defRPr>
            </a:lvl4pPr>
            <a:lvl5pPr marL="2346465" indent="-260718" algn="l" defTabSz="521437" rtl="0" eaLnBrk="1" latinLnBrk="0" hangingPunct="1">
              <a:spcBef>
                <a:spcPct val="20000"/>
              </a:spcBef>
              <a:buFont typeface="Arial"/>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a:buFont typeface="Arial"/>
              <a:buNone/>
            </a:pPr>
            <a:r>
              <a:rPr lang="lt-LT" i="1" dirty="0" smtClean="0"/>
              <a:t>     </a:t>
            </a:r>
            <a:r>
              <a:rPr lang="lt-LT" sz="3400" i="1" dirty="0" smtClean="0">
                <a:latin typeface="Times New Roman" panose="02020603050405020304" pitchFamily="18" charset="0"/>
                <a:cs typeface="Times New Roman" panose="02020603050405020304" pitchFamily="18" charset="0"/>
              </a:rPr>
              <a:t>De </a:t>
            </a:r>
            <a:r>
              <a:rPr lang="lt-LT" sz="3400" i="1" dirty="0" err="1" smtClean="0">
                <a:latin typeface="Times New Roman" panose="02020603050405020304" pitchFamily="18" charset="0"/>
                <a:cs typeface="Times New Roman" panose="02020603050405020304" pitchFamily="18" charset="0"/>
              </a:rPr>
              <a:t>minimis</a:t>
            </a:r>
            <a:r>
              <a:rPr lang="lt-LT" sz="3400" i="1" dirty="0" smtClean="0">
                <a:latin typeface="Times New Roman" panose="02020603050405020304" pitchFamily="18" charset="0"/>
                <a:cs typeface="Times New Roman" panose="02020603050405020304" pitchFamily="18" charset="0"/>
              </a:rPr>
              <a:t> reglamento preambulės 4 punkte nurodyta, kad juridiniai asmenys, kurių vienintelis tarpusavio ryšys yra kiekvieno iš jų tiesioginė sąsaja su ta pačia viešojo administravimo įstaiga (“</a:t>
            </a:r>
            <a:r>
              <a:rPr lang="lt-LT" sz="3400" i="1" dirty="0" err="1" smtClean="0">
                <a:latin typeface="Times New Roman" panose="02020603050405020304" pitchFamily="18" charset="0"/>
                <a:cs typeface="Times New Roman" panose="02020603050405020304" pitchFamily="18" charset="0"/>
              </a:rPr>
              <a:t>Public</a:t>
            </a:r>
            <a:r>
              <a:rPr lang="lt-LT" sz="3400" i="1" dirty="0" smtClean="0">
                <a:latin typeface="Times New Roman" panose="02020603050405020304" pitchFamily="18" charset="0"/>
                <a:cs typeface="Times New Roman" panose="02020603050405020304" pitchFamily="18" charset="0"/>
              </a:rPr>
              <a:t> </a:t>
            </a:r>
            <a:r>
              <a:rPr lang="lt-LT" sz="3400" i="1" dirty="0" err="1" smtClean="0">
                <a:latin typeface="Times New Roman" panose="02020603050405020304" pitchFamily="18" charset="0"/>
                <a:cs typeface="Times New Roman" panose="02020603050405020304" pitchFamily="18" charset="0"/>
              </a:rPr>
              <a:t>body</a:t>
            </a:r>
            <a:r>
              <a:rPr lang="lt-LT" sz="3400" i="1" dirty="0" smtClean="0">
                <a:latin typeface="Times New Roman" panose="02020603050405020304" pitchFamily="18" charset="0"/>
                <a:cs typeface="Times New Roman" panose="02020603050405020304" pitchFamily="18" charset="0"/>
              </a:rPr>
              <a:t>”) arba įstaigomis, nebūtų laikomi tarpusavyje susijusiais. </a:t>
            </a:r>
            <a:r>
              <a:rPr lang="lt-LT" i="1" dirty="0" smtClean="0"/>
              <a:t>	</a:t>
            </a:r>
          </a:p>
          <a:p>
            <a:endParaRPr lang="lt-LT" dirty="0"/>
          </a:p>
        </p:txBody>
      </p:sp>
    </p:spTree>
    <p:extLst>
      <p:ext uri="{BB962C8B-B14F-4D97-AF65-F5344CB8AC3E}">
        <p14:creationId xmlns:p14="http://schemas.microsoft.com/office/powerpoint/2010/main" val="35138706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sz="4500" dirty="0" smtClean="0">
                <a:latin typeface="Times New Roman" panose="02020603050405020304" pitchFamily="18" charset="0"/>
                <a:cs typeface="Times New Roman" panose="02020603050405020304" pitchFamily="18" charset="0"/>
              </a:rPr>
              <a:t>„Vienos įmonės“ deklaracija</a:t>
            </a:r>
            <a:endParaRPr lang="lt-LT" sz="4500" dirty="0">
              <a:latin typeface="Times New Roman" panose="02020603050405020304" pitchFamily="18" charset="0"/>
              <a:cs typeface="Times New Roman" panose="02020603050405020304" pitchFamily="18" charset="0"/>
            </a:endParaRPr>
          </a:p>
        </p:txBody>
      </p:sp>
      <p:sp>
        <p:nvSpPr>
          <p:cNvPr id="3" name="Turinio vietos rezervavimo ženklas 2"/>
          <p:cNvSpPr>
            <a:spLocks noGrp="1"/>
          </p:cNvSpPr>
          <p:nvPr>
            <p:ph idx="1"/>
          </p:nvPr>
        </p:nvSpPr>
        <p:spPr/>
        <p:txBody>
          <a:bodyPr/>
          <a:lstStyle/>
          <a:p>
            <a:r>
              <a:rPr lang="lt-LT" dirty="0">
                <a:hlinkClick r:id="rId2"/>
              </a:rPr>
              <a:t>http://www.ukmin.lt/web/lt/es_parama/2014_2020/kvietimai</a:t>
            </a:r>
          </a:p>
          <a:p>
            <a:r>
              <a:rPr lang="lt-LT" dirty="0" smtClean="0">
                <a:hlinkClick r:id="rId2"/>
              </a:rPr>
              <a:t>http</a:t>
            </a:r>
            <a:r>
              <a:rPr lang="lt-LT" dirty="0">
                <a:hlinkClick r:id="rId2"/>
              </a:rPr>
              <a:t>://</a:t>
            </a:r>
            <a:r>
              <a:rPr lang="lt-LT" dirty="0" smtClean="0">
                <a:hlinkClick r:id="rId2"/>
              </a:rPr>
              <a:t>lvpa.lt/lt/verslo-priemones</a:t>
            </a:r>
            <a:endParaRPr lang="lt-LT" dirty="0" smtClean="0"/>
          </a:p>
          <a:p>
            <a:r>
              <a:rPr lang="lt-LT" dirty="0" smtClean="0">
                <a:hlinkClick r:id="rId3"/>
              </a:rPr>
              <a:t>http</a:t>
            </a:r>
            <a:r>
              <a:rPr lang="lt-LT" dirty="0">
                <a:hlinkClick r:id="rId3"/>
              </a:rPr>
              <a:t>://</a:t>
            </a:r>
            <a:r>
              <a:rPr lang="lt-LT" dirty="0" smtClean="0">
                <a:hlinkClick r:id="rId3"/>
              </a:rPr>
              <a:t>esinvesticijos.lt/lt/dokumentai/vienos-imones-deklaracijos-pagal-komisijos-reglamenta-es-nr-1407-2013</a:t>
            </a:r>
            <a:endParaRPr lang="lt-LT" dirty="0" smtClean="0"/>
          </a:p>
          <a:p>
            <a:endParaRPr lang="lt-LT" dirty="0"/>
          </a:p>
        </p:txBody>
      </p:sp>
    </p:spTree>
    <p:extLst>
      <p:ext uri="{BB962C8B-B14F-4D97-AF65-F5344CB8AC3E}">
        <p14:creationId xmlns:p14="http://schemas.microsoft.com/office/powerpoint/2010/main" val="861967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Puslapis-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39" y="43745"/>
            <a:ext cx="10688638" cy="7556392"/>
          </a:xfrm>
          <a:prstGeom prst="rect">
            <a:avLst/>
          </a:prstGeom>
        </p:spPr>
      </p:pic>
      <p:sp>
        <p:nvSpPr>
          <p:cNvPr id="2" name="Pavadinimas 1"/>
          <p:cNvSpPr>
            <a:spLocks noGrp="1"/>
          </p:cNvSpPr>
          <p:nvPr>
            <p:ph type="title"/>
          </p:nvPr>
        </p:nvSpPr>
        <p:spPr/>
        <p:txBody>
          <a:bodyPr>
            <a:normAutofit fontScale="90000"/>
          </a:bodyPr>
          <a:lstStyle/>
          <a:p>
            <a:r>
              <a:rPr lang="lt-LT" dirty="0">
                <a:latin typeface="Times New Roman" panose="02020603050405020304" pitchFamily="18" charset="0"/>
                <a:cs typeface="Times New Roman" panose="02020603050405020304" pitchFamily="18" charset="0"/>
              </a:rPr>
              <a:t>De </a:t>
            </a:r>
            <a:r>
              <a:rPr lang="lt-LT" dirty="0" err="1">
                <a:latin typeface="Times New Roman" panose="02020603050405020304" pitchFamily="18" charset="0"/>
                <a:cs typeface="Times New Roman" panose="02020603050405020304" pitchFamily="18" charset="0"/>
              </a:rPr>
              <a:t>minimis</a:t>
            </a:r>
            <a:r>
              <a:rPr lang="lt-LT" dirty="0">
                <a:latin typeface="Times New Roman" panose="02020603050405020304" pitchFamily="18" charset="0"/>
                <a:cs typeface="Times New Roman" panose="02020603050405020304" pitchFamily="18" charset="0"/>
              </a:rPr>
              <a:t> </a:t>
            </a:r>
            <a:r>
              <a:rPr lang="lt-LT" dirty="0" smtClean="0">
                <a:latin typeface="Times New Roman" panose="02020603050405020304" pitchFamily="18" charset="0"/>
                <a:cs typeface="Times New Roman" panose="02020603050405020304" pitchFamily="18" charset="0"/>
              </a:rPr>
              <a:t>ribos</a:t>
            </a:r>
            <a:br>
              <a:rPr lang="lt-LT" dirty="0" smtClean="0">
                <a:latin typeface="Times New Roman" panose="02020603050405020304" pitchFamily="18" charset="0"/>
                <a:cs typeface="Times New Roman" panose="02020603050405020304" pitchFamily="18" charset="0"/>
              </a:rPr>
            </a:br>
            <a:r>
              <a:rPr lang="lt-LT" dirty="0" smtClean="0">
                <a:latin typeface="Times New Roman" panose="02020603050405020304" pitchFamily="18" charset="0"/>
                <a:cs typeface="Times New Roman" panose="02020603050405020304" pitchFamily="18" charset="0"/>
              </a:rPr>
              <a:t> tikrinimas VP registre</a:t>
            </a:r>
            <a:endParaRPr lang="lt-LT" dirty="0">
              <a:latin typeface="Times New Roman" panose="02020603050405020304" pitchFamily="18" charset="0"/>
              <a:cs typeface="Times New Roman" panose="02020603050405020304" pitchFamily="18" charset="0"/>
            </a:endParaRPr>
          </a:p>
        </p:txBody>
      </p:sp>
      <p:graphicFrame>
        <p:nvGraphicFramePr>
          <p:cNvPr id="4" name="Turinio vietos rezervavimo ženklas 6"/>
          <p:cNvGraphicFramePr>
            <a:graphicFrameLocks noGrp="1"/>
          </p:cNvGraphicFramePr>
          <p:nvPr>
            <p:ph idx="1"/>
            <p:extLst>
              <p:ext uri="{D42A27DB-BD31-4B8C-83A1-F6EECF244321}">
                <p14:modId xmlns:p14="http://schemas.microsoft.com/office/powerpoint/2010/main" val="2202114381"/>
              </p:ext>
            </p:extLst>
          </p:nvPr>
        </p:nvGraphicFramePr>
        <p:xfrm>
          <a:off x="384048" y="2895600"/>
          <a:ext cx="9769602" cy="3860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009362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Puslapis-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39" y="43745"/>
            <a:ext cx="10688638" cy="7556392"/>
          </a:xfrm>
          <a:prstGeom prst="rect">
            <a:avLst/>
          </a:prstGeom>
        </p:spPr>
      </p:pic>
      <p:sp>
        <p:nvSpPr>
          <p:cNvPr id="2" name="Pavadinimas 1"/>
          <p:cNvSpPr>
            <a:spLocks noGrp="1"/>
          </p:cNvSpPr>
          <p:nvPr>
            <p:ph type="title"/>
          </p:nvPr>
        </p:nvSpPr>
        <p:spPr/>
        <p:txBody>
          <a:bodyPr/>
          <a:lstStyle/>
          <a:p>
            <a:r>
              <a:rPr lang="lt-LT" dirty="0">
                <a:latin typeface="Times New Roman" panose="02020603050405020304" pitchFamily="18" charset="0"/>
                <a:cs typeface="Times New Roman" panose="02020603050405020304" pitchFamily="18" charset="0"/>
              </a:rPr>
              <a:t>SVV apibrėžimas </a:t>
            </a:r>
          </a:p>
        </p:txBody>
      </p:sp>
      <p:pic>
        <p:nvPicPr>
          <p:cNvPr id="4" name="Picture 3" descr="C:\Users\d.vilyte\AppData\Local\Microsoft\Windows\Temporary Internet Files\Content.Outlook\DC936J32\Untitled (2).png"/>
          <p:cNvPicPr>
            <a:picLocks noGrp="1" noChangeAspect="1" noChangeArrowheads="1"/>
          </p:cNvPicPr>
          <p:nvPr>
            <p:ph idx="1"/>
          </p:nvPr>
        </p:nvPicPr>
        <p:blipFill>
          <a:blip r:embed="rId3" cstate="print"/>
          <a:srcRect/>
          <a:stretch>
            <a:fillRect/>
          </a:stretch>
        </p:blipFill>
        <p:spPr bwMode="auto">
          <a:xfrm>
            <a:off x="1346966" y="1722852"/>
            <a:ext cx="7994706" cy="4878772"/>
          </a:xfrm>
          <a:prstGeom prst="rect">
            <a:avLst/>
          </a:prstGeom>
          <a:noFill/>
        </p:spPr>
      </p:pic>
    </p:spTree>
    <p:extLst>
      <p:ext uri="{BB962C8B-B14F-4D97-AF65-F5344CB8AC3E}">
        <p14:creationId xmlns:p14="http://schemas.microsoft.com/office/powerpoint/2010/main" val="39672886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3" descr="Puslapis-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39" y="43745"/>
            <a:ext cx="10688638" cy="7556392"/>
          </a:xfrm>
          <a:prstGeom prst="rect">
            <a:avLst/>
          </a:prstGeom>
        </p:spPr>
      </p:pic>
      <p:sp>
        <p:nvSpPr>
          <p:cNvPr id="8" name="Suapvalintas stačiakampis 7"/>
          <p:cNvSpPr/>
          <p:nvPr/>
        </p:nvSpPr>
        <p:spPr>
          <a:xfrm>
            <a:off x="1770922" y="1796204"/>
            <a:ext cx="1508768" cy="11117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206" dirty="0"/>
              <a:t>Įmonių</a:t>
            </a:r>
          </a:p>
          <a:p>
            <a:pPr algn="ctr"/>
            <a:r>
              <a:rPr lang="lt-LT" sz="2206" dirty="0"/>
              <a:t>statusas</a:t>
            </a:r>
          </a:p>
        </p:txBody>
      </p:sp>
      <p:sp>
        <p:nvSpPr>
          <p:cNvPr id="9" name="Suapvalintas stačiakampis 8"/>
          <p:cNvSpPr/>
          <p:nvPr/>
        </p:nvSpPr>
        <p:spPr>
          <a:xfrm>
            <a:off x="1770922" y="3066745"/>
            <a:ext cx="1508768" cy="111172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206" dirty="0"/>
              <a:t>Vidutinė</a:t>
            </a:r>
          </a:p>
        </p:txBody>
      </p:sp>
      <p:sp>
        <p:nvSpPr>
          <p:cNvPr id="10" name="Suapvalintas stačiakampis 9"/>
          <p:cNvSpPr/>
          <p:nvPr/>
        </p:nvSpPr>
        <p:spPr>
          <a:xfrm>
            <a:off x="1770922" y="4337287"/>
            <a:ext cx="1508768" cy="1111724"/>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206" dirty="0"/>
              <a:t>Mažoji</a:t>
            </a:r>
          </a:p>
        </p:txBody>
      </p:sp>
      <p:sp>
        <p:nvSpPr>
          <p:cNvPr id="11" name="Suapvalintas stačiakampis 10"/>
          <p:cNvSpPr/>
          <p:nvPr/>
        </p:nvSpPr>
        <p:spPr>
          <a:xfrm>
            <a:off x="1770922" y="5607828"/>
            <a:ext cx="1508768" cy="1111724"/>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206" dirty="0"/>
              <a:t>Labai maža</a:t>
            </a:r>
          </a:p>
        </p:txBody>
      </p:sp>
      <p:sp>
        <p:nvSpPr>
          <p:cNvPr id="15" name="Suapvalintas stačiakampis 14"/>
          <p:cNvSpPr/>
          <p:nvPr/>
        </p:nvSpPr>
        <p:spPr>
          <a:xfrm>
            <a:off x="3597325" y="1796204"/>
            <a:ext cx="1508768" cy="11117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316" dirty="0"/>
              <a:t>Darbuotojų skaičius</a:t>
            </a:r>
          </a:p>
        </p:txBody>
      </p:sp>
      <p:sp>
        <p:nvSpPr>
          <p:cNvPr id="16" name="Suapvalintas stačiakampis 15"/>
          <p:cNvSpPr/>
          <p:nvPr/>
        </p:nvSpPr>
        <p:spPr>
          <a:xfrm>
            <a:off x="5423728" y="1796204"/>
            <a:ext cx="1508768" cy="11117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206" dirty="0"/>
              <a:t>Metinė apyvarta</a:t>
            </a:r>
          </a:p>
          <a:p>
            <a:pPr algn="ctr"/>
            <a:r>
              <a:rPr lang="lt-LT" sz="2206" dirty="0"/>
              <a:t>mln. EUR</a:t>
            </a:r>
          </a:p>
        </p:txBody>
      </p:sp>
      <p:sp>
        <p:nvSpPr>
          <p:cNvPr id="17" name="Suapvalintas stačiakampis 16"/>
          <p:cNvSpPr/>
          <p:nvPr/>
        </p:nvSpPr>
        <p:spPr>
          <a:xfrm>
            <a:off x="8282445" y="1796204"/>
            <a:ext cx="1508768" cy="11117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206" dirty="0"/>
              <a:t>Turtas</a:t>
            </a:r>
          </a:p>
          <a:p>
            <a:pPr algn="ctr"/>
            <a:r>
              <a:rPr lang="lt-LT" sz="2206" dirty="0"/>
              <a:t>mln. EUR</a:t>
            </a:r>
          </a:p>
        </p:txBody>
      </p:sp>
      <p:sp>
        <p:nvSpPr>
          <p:cNvPr id="18" name="Suapvalintas stačiakampis 17"/>
          <p:cNvSpPr/>
          <p:nvPr/>
        </p:nvSpPr>
        <p:spPr>
          <a:xfrm>
            <a:off x="3597325" y="3066745"/>
            <a:ext cx="1508768" cy="11117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3088" dirty="0">
                <a:solidFill>
                  <a:schemeClr val="tx1"/>
                </a:solidFill>
              </a:rPr>
              <a:t>&lt; 250</a:t>
            </a:r>
          </a:p>
        </p:txBody>
      </p:sp>
      <p:sp>
        <p:nvSpPr>
          <p:cNvPr id="19" name="Suapvalintas stačiakampis 18"/>
          <p:cNvSpPr/>
          <p:nvPr/>
        </p:nvSpPr>
        <p:spPr>
          <a:xfrm>
            <a:off x="5423728" y="3066745"/>
            <a:ext cx="1508768" cy="11117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3088" dirty="0">
                <a:solidFill>
                  <a:schemeClr val="tx1"/>
                </a:solidFill>
              </a:rPr>
              <a:t>≤ </a:t>
            </a:r>
            <a:r>
              <a:rPr lang="lt-LT" sz="3088" dirty="0" smtClean="0">
                <a:solidFill>
                  <a:schemeClr val="tx1"/>
                </a:solidFill>
              </a:rPr>
              <a:t>40</a:t>
            </a:r>
            <a:endParaRPr lang="lt-LT" sz="3088" dirty="0">
              <a:solidFill>
                <a:schemeClr val="tx1"/>
              </a:solidFill>
            </a:endParaRPr>
          </a:p>
        </p:txBody>
      </p:sp>
      <p:sp>
        <p:nvSpPr>
          <p:cNvPr id="20" name="Suapvalintas stačiakampis 19"/>
          <p:cNvSpPr/>
          <p:nvPr/>
        </p:nvSpPr>
        <p:spPr>
          <a:xfrm>
            <a:off x="8282445" y="3066745"/>
            <a:ext cx="1508768" cy="11117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3088" dirty="0">
                <a:solidFill>
                  <a:schemeClr val="tx1"/>
                </a:solidFill>
              </a:rPr>
              <a:t>≤ </a:t>
            </a:r>
            <a:r>
              <a:rPr lang="lt-LT" sz="3088" dirty="0" smtClean="0">
                <a:solidFill>
                  <a:schemeClr val="tx1"/>
                </a:solidFill>
              </a:rPr>
              <a:t>27 </a:t>
            </a:r>
            <a:endParaRPr lang="lt-LT" sz="3088" dirty="0">
              <a:solidFill>
                <a:schemeClr val="tx1"/>
              </a:solidFill>
            </a:endParaRPr>
          </a:p>
        </p:txBody>
      </p:sp>
      <p:sp>
        <p:nvSpPr>
          <p:cNvPr id="21" name="Suapvalintas stačiakampis 20"/>
          <p:cNvSpPr/>
          <p:nvPr/>
        </p:nvSpPr>
        <p:spPr>
          <a:xfrm>
            <a:off x="3597325" y="4337287"/>
            <a:ext cx="1508768" cy="11117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3088" dirty="0">
                <a:solidFill>
                  <a:schemeClr val="tx1"/>
                </a:solidFill>
              </a:rPr>
              <a:t>&lt; 50</a:t>
            </a:r>
          </a:p>
        </p:txBody>
      </p:sp>
      <p:sp>
        <p:nvSpPr>
          <p:cNvPr id="22" name="Suapvalintas stačiakampis 21"/>
          <p:cNvSpPr/>
          <p:nvPr/>
        </p:nvSpPr>
        <p:spPr>
          <a:xfrm>
            <a:off x="5423728" y="4337287"/>
            <a:ext cx="1508768" cy="11117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3088" dirty="0">
                <a:solidFill>
                  <a:schemeClr val="tx1"/>
                </a:solidFill>
              </a:rPr>
              <a:t>≤ </a:t>
            </a:r>
            <a:r>
              <a:rPr lang="lt-LT" sz="3088" dirty="0" smtClean="0">
                <a:solidFill>
                  <a:schemeClr val="tx1"/>
                </a:solidFill>
              </a:rPr>
              <a:t>7</a:t>
            </a:r>
            <a:endParaRPr lang="lt-LT" sz="3088" dirty="0">
              <a:solidFill>
                <a:schemeClr val="tx1"/>
              </a:solidFill>
            </a:endParaRPr>
          </a:p>
        </p:txBody>
      </p:sp>
      <p:sp useBgFill="1">
        <p:nvSpPr>
          <p:cNvPr id="23" name="Suapvalintas stačiakampis 22"/>
          <p:cNvSpPr/>
          <p:nvPr/>
        </p:nvSpPr>
        <p:spPr>
          <a:xfrm>
            <a:off x="8282445" y="4337287"/>
            <a:ext cx="1508768" cy="11117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3088" dirty="0">
                <a:solidFill>
                  <a:schemeClr val="tx1"/>
                </a:solidFill>
              </a:rPr>
              <a:t>≤ </a:t>
            </a:r>
            <a:r>
              <a:rPr lang="lt-LT" sz="3088" dirty="0" smtClean="0">
                <a:solidFill>
                  <a:schemeClr val="tx1"/>
                </a:solidFill>
              </a:rPr>
              <a:t>5</a:t>
            </a:r>
            <a:endParaRPr lang="lt-LT" sz="3088" dirty="0">
              <a:solidFill>
                <a:schemeClr val="tx1"/>
              </a:solidFill>
            </a:endParaRPr>
          </a:p>
        </p:txBody>
      </p:sp>
      <p:sp>
        <p:nvSpPr>
          <p:cNvPr id="24" name="Suapvalintas stačiakampis 23"/>
          <p:cNvSpPr/>
          <p:nvPr/>
        </p:nvSpPr>
        <p:spPr>
          <a:xfrm>
            <a:off x="3597325" y="5687236"/>
            <a:ext cx="1508768" cy="111172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3088" dirty="0">
                <a:solidFill>
                  <a:schemeClr val="tx1"/>
                </a:solidFill>
              </a:rPr>
              <a:t> &lt; 10</a:t>
            </a:r>
          </a:p>
        </p:txBody>
      </p:sp>
      <p:sp>
        <p:nvSpPr>
          <p:cNvPr id="25" name="Suapvalintas stačiakampis 24"/>
          <p:cNvSpPr/>
          <p:nvPr/>
        </p:nvSpPr>
        <p:spPr>
          <a:xfrm>
            <a:off x="5423728" y="5687236"/>
            <a:ext cx="1508768" cy="11117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3088" dirty="0">
                <a:solidFill>
                  <a:schemeClr val="tx1"/>
                </a:solidFill>
              </a:rPr>
              <a:t>≤ 2</a:t>
            </a:r>
          </a:p>
        </p:txBody>
      </p:sp>
      <p:sp>
        <p:nvSpPr>
          <p:cNvPr id="26" name="Suapvalintas stačiakampis 25"/>
          <p:cNvSpPr/>
          <p:nvPr/>
        </p:nvSpPr>
        <p:spPr>
          <a:xfrm>
            <a:off x="8282445" y="5687236"/>
            <a:ext cx="1508768" cy="11117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3088" dirty="0">
                <a:solidFill>
                  <a:schemeClr val="tx1"/>
                </a:solidFill>
              </a:rPr>
              <a:t>≤ </a:t>
            </a:r>
            <a:r>
              <a:rPr lang="lt-LT" sz="3088" dirty="0" smtClean="0">
                <a:solidFill>
                  <a:schemeClr val="tx1"/>
                </a:solidFill>
              </a:rPr>
              <a:t>1,5</a:t>
            </a:r>
            <a:endParaRPr lang="lt-LT" sz="3088" dirty="0">
              <a:solidFill>
                <a:schemeClr val="tx1"/>
              </a:solidFill>
            </a:endParaRPr>
          </a:p>
        </p:txBody>
      </p:sp>
      <p:sp>
        <p:nvSpPr>
          <p:cNvPr id="27" name="Antraštė 26"/>
          <p:cNvSpPr>
            <a:spLocks noGrp="1"/>
          </p:cNvSpPr>
          <p:nvPr>
            <p:ph type="title"/>
          </p:nvPr>
        </p:nvSpPr>
        <p:spPr>
          <a:xfrm>
            <a:off x="806609" y="302865"/>
            <a:ext cx="9075420" cy="1096296"/>
          </a:xfrm>
        </p:spPr>
        <p:txBody>
          <a:bodyPr>
            <a:normAutofit fontScale="90000"/>
          </a:bodyPr>
          <a:lstStyle/>
          <a:p>
            <a:r>
              <a:rPr lang="lt-LT" dirty="0" smtClean="0">
                <a:latin typeface="Times New Roman" panose="02020603050405020304" pitchFamily="18" charset="0"/>
                <a:cs typeface="Times New Roman" panose="02020603050405020304" pitchFamily="18" charset="0"/>
              </a:rPr>
              <a:t>Įmonės statusas </a:t>
            </a:r>
            <a:br>
              <a:rPr lang="lt-LT" dirty="0" smtClean="0">
                <a:latin typeface="Times New Roman" panose="02020603050405020304" pitchFamily="18" charset="0"/>
                <a:cs typeface="Times New Roman" panose="02020603050405020304" pitchFamily="18" charset="0"/>
              </a:rPr>
            </a:br>
            <a:r>
              <a:rPr lang="lt-LT" dirty="0" smtClean="0">
                <a:latin typeface="Times New Roman" panose="02020603050405020304" pitchFamily="18" charset="0"/>
                <a:cs typeface="Times New Roman" panose="02020603050405020304" pitchFamily="18" charset="0"/>
              </a:rPr>
              <a:t>(SVV įstatymas)</a:t>
            </a:r>
            <a:endParaRPr lang="lt-LT" dirty="0">
              <a:latin typeface="Times New Roman" panose="02020603050405020304" pitchFamily="18" charset="0"/>
              <a:cs typeface="Times New Roman" panose="02020603050405020304" pitchFamily="18" charset="0"/>
            </a:endParaRPr>
          </a:p>
        </p:txBody>
      </p:sp>
      <p:sp>
        <p:nvSpPr>
          <p:cNvPr id="29" name="Paaiškinimas su dvipuse horizontalia rodykle 28"/>
          <p:cNvSpPr/>
          <p:nvPr/>
        </p:nvSpPr>
        <p:spPr>
          <a:xfrm>
            <a:off x="6941300" y="2113840"/>
            <a:ext cx="1341145" cy="635279"/>
          </a:xfrm>
          <a:prstGeom prst="lef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764" dirty="0"/>
              <a:t>arba</a:t>
            </a:r>
          </a:p>
        </p:txBody>
      </p:sp>
    </p:spTree>
    <p:extLst>
      <p:ext uri="{BB962C8B-B14F-4D97-AF65-F5344CB8AC3E}">
        <p14:creationId xmlns:p14="http://schemas.microsoft.com/office/powerpoint/2010/main" val="4751279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uslapis-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39" y="43745"/>
            <a:ext cx="10688638" cy="7556392"/>
          </a:xfrm>
          <a:prstGeom prst="rect">
            <a:avLst/>
          </a:prstGeom>
        </p:spPr>
      </p:pic>
      <p:sp>
        <p:nvSpPr>
          <p:cNvPr id="2" name="Pavadinimas 1"/>
          <p:cNvSpPr>
            <a:spLocks noGrp="1"/>
          </p:cNvSpPr>
          <p:nvPr>
            <p:ph type="title"/>
          </p:nvPr>
        </p:nvSpPr>
        <p:spPr/>
        <p:txBody>
          <a:bodyPr>
            <a:normAutofit/>
          </a:bodyPr>
          <a:lstStyle/>
          <a:p>
            <a:r>
              <a:rPr lang="lt-LT" dirty="0" smtClean="0"/>
              <a:t>SVV </a:t>
            </a:r>
            <a:r>
              <a:rPr lang="lt-LT" dirty="0" smtClean="0"/>
              <a:t>deklaracija</a:t>
            </a:r>
            <a:endParaRPr lang="lt-LT" dirty="0"/>
          </a:p>
        </p:txBody>
      </p:sp>
      <p:sp>
        <p:nvSpPr>
          <p:cNvPr id="3" name="Turinio vietos rezervavimo ženklas 2"/>
          <p:cNvSpPr>
            <a:spLocks noGrp="1"/>
          </p:cNvSpPr>
          <p:nvPr>
            <p:ph idx="1"/>
          </p:nvPr>
        </p:nvSpPr>
        <p:spPr/>
        <p:txBody>
          <a:bodyPr/>
          <a:lstStyle/>
          <a:p>
            <a:pPr marL="0" indent="0">
              <a:buNone/>
            </a:pPr>
            <a:r>
              <a:rPr lang="lt-LT" dirty="0" smtClean="0"/>
              <a:t>Teikiami duomenys apie:</a:t>
            </a:r>
          </a:p>
          <a:p>
            <a:r>
              <a:rPr lang="lt-LT" dirty="0" smtClean="0"/>
              <a:t>Susijusias įmones</a:t>
            </a:r>
          </a:p>
          <a:p>
            <a:r>
              <a:rPr lang="lt-LT" dirty="0" smtClean="0"/>
              <a:t>Partnerines įmones</a:t>
            </a:r>
            <a:endParaRPr lang="lt-LT" dirty="0"/>
          </a:p>
        </p:txBody>
      </p:sp>
    </p:spTree>
    <p:extLst>
      <p:ext uri="{BB962C8B-B14F-4D97-AF65-F5344CB8AC3E}">
        <p14:creationId xmlns:p14="http://schemas.microsoft.com/office/powerpoint/2010/main" val="28405680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fontScale="90000"/>
          </a:bodyPr>
          <a:lstStyle/>
          <a:p>
            <a:r>
              <a:rPr lang="lt-LT" dirty="0" smtClean="0"/>
              <a:t>Susijusios įmonės</a:t>
            </a:r>
            <a:r>
              <a:rPr lang="lt-LT" dirty="0"/>
              <a:t/>
            </a:r>
            <a:br>
              <a:rPr lang="lt-LT" dirty="0"/>
            </a:br>
            <a:endParaRPr lang="lt-LT" dirty="0"/>
          </a:p>
        </p:txBody>
      </p:sp>
      <p:sp>
        <p:nvSpPr>
          <p:cNvPr id="3" name="Turinio vietos rezervavimo ženklas 2"/>
          <p:cNvSpPr>
            <a:spLocks noGrp="1"/>
          </p:cNvSpPr>
          <p:nvPr>
            <p:ph idx="1"/>
          </p:nvPr>
        </p:nvSpPr>
        <p:spPr/>
        <p:txBody>
          <a:bodyPr>
            <a:normAutofit fontScale="70000" lnSpcReduction="20000"/>
          </a:bodyPr>
          <a:lstStyle/>
          <a:p>
            <a:pPr marL="0" indent="0">
              <a:buNone/>
            </a:pPr>
            <a:r>
              <a:rPr lang="lt-LT" b="1" dirty="0" smtClean="0"/>
              <a:t>Tai įmonės</a:t>
            </a:r>
            <a:r>
              <a:rPr lang="lt-LT" b="1" dirty="0"/>
              <a:t>, kurias sieja kuris nors iš šių ryšių:</a:t>
            </a:r>
          </a:p>
          <a:p>
            <a:pPr marL="0" indent="0">
              <a:buNone/>
            </a:pPr>
            <a:r>
              <a:rPr lang="lt-LT" dirty="0"/>
              <a:t>1) viena įmonė turi daugumą dalyvių balsų kitoje įmonėje;</a:t>
            </a:r>
          </a:p>
          <a:p>
            <a:pPr marL="0" indent="0">
              <a:buNone/>
            </a:pPr>
            <a:r>
              <a:rPr lang="lt-LT" dirty="0"/>
              <a:t>2) viena įmonė turi teisę skirti ir atšaukti daugumą kitos įmonės valdymo ar priežiūros organo narių ar administracijos pareigūnų;</a:t>
            </a:r>
          </a:p>
          <a:p>
            <a:pPr marL="0" indent="0">
              <a:buNone/>
            </a:pPr>
            <a:r>
              <a:rPr lang="lt-LT" dirty="0"/>
              <a:t>3) įmonė turi galimybę daryti lemiamą poveikį kitai įmonei dėl sutarčių, sudarytų su šia įmone, arba dėl šios įmonės steigimo dokumentų nuostatų;</a:t>
            </a:r>
          </a:p>
          <a:p>
            <a:pPr marL="0" indent="0">
              <a:buNone/>
            </a:pPr>
            <a:r>
              <a:rPr lang="lt-LT" dirty="0"/>
              <a:t>4) įmonė, kuri dėl sutarčių, sudarytų su kitos įmonės dalyviais, kontroliuoja daugumą šios įmonės dalyvių balsų;</a:t>
            </a:r>
          </a:p>
          <a:p>
            <a:pPr marL="0" indent="0">
              <a:buNone/>
            </a:pPr>
            <a:r>
              <a:rPr lang="lt-LT" dirty="0"/>
              <a:t>5) dėl to paties fizinio asmens ar kartu</a:t>
            </a:r>
            <a:r>
              <a:rPr lang="lt-LT" b="1" dirty="0"/>
              <a:t> </a:t>
            </a:r>
            <a:r>
              <a:rPr lang="lt-LT" dirty="0"/>
              <a:t>veikiančių fizinių asmenų veiklos susiformavę šios dalies 1–4 punktuose nurodyti įmonių ryšiai, jei šios įmonės verčiasi tokia pačia veikla ar tokios pačios veiklos dalimi toje pačioje atitinkamoje rinkoje ar susijusiose rinkose.</a:t>
            </a:r>
          </a:p>
          <a:p>
            <a:pPr marL="0" indent="0">
              <a:buNone/>
            </a:pPr>
            <a:endParaRPr lang="lt-LT" dirty="0"/>
          </a:p>
        </p:txBody>
      </p:sp>
    </p:spTree>
    <p:extLst>
      <p:ext uri="{BB962C8B-B14F-4D97-AF65-F5344CB8AC3E}">
        <p14:creationId xmlns:p14="http://schemas.microsoft.com/office/powerpoint/2010/main" val="1488001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fontScale="90000"/>
          </a:bodyPr>
          <a:lstStyle/>
          <a:p>
            <a:r>
              <a:rPr lang="lt-LT" dirty="0" smtClean="0"/>
              <a:t>Partnerinės įmonės</a:t>
            </a:r>
            <a:r>
              <a:rPr lang="lt-LT" dirty="0"/>
              <a:t/>
            </a:r>
            <a:br>
              <a:rPr lang="lt-LT" dirty="0"/>
            </a:br>
            <a:endParaRPr lang="lt-LT" dirty="0"/>
          </a:p>
        </p:txBody>
      </p:sp>
      <p:sp>
        <p:nvSpPr>
          <p:cNvPr id="3" name="Turinio vietos rezervavimo ženklas 2"/>
          <p:cNvSpPr>
            <a:spLocks noGrp="1"/>
          </p:cNvSpPr>
          <p:nvPr>
            <p:ph idx="1"/>
          </p:nvPr>
        </p:nvSpPr>
        <p:spPr/>
        <p:txBody>
          <a:bodyPr>
            <a:normAutofit lnSpcReduction="10000"/>
          </a:bodyPr>
          <a:lstStyle/>
          <a:p>
            <a:pPr marL="0" indent="0" algn="just">
              <a:buNone/>
            </a:pPr>
            <a:r>
              <a:rPr lang="lt-LT" b="1" dirty="0" smtClean="0"/>
              <a:t>Tai įmonės</a:t>
            </a:r>
            <a:r>
              <a:rPr lang="lt-LT" dirty="0"/>
              <a:t>, </a:t>
            </a:r>
            <a:r>
              <a:rPr lang="lt-LT" dirty="0" smtClean="0"/>
              <a:t>nepriskiriamos </a:t>
            </a:r>
            <a:r>
              <a:rPr lang="lt-LT" dirty="0"/>
              <a:t>susijusioms įmonėms ir tiesiogiai ar netiesiogiai (per vieną ar kelias susijusias įmones) </a:t>
            </a:r>
            <a:r>
              <a:rPr lang="lt-LT" b="1" dirty="0"/>
              <a:t>turinčios nuo 25 iki 50 procentų </a:t>
            </a:r>
            <a:r>
              <a:rPr lang="lt-LT" dirty="0"/>
              <a:t>kitos įmonės akcijų, pajų ar kitokių dalyvavimą įmonės kapitale žyminčių kapitalo dalių arba tiesiogiai ar netiesiogiai (pagal balsavimo sutartį, balsavimo teisės</a:t>
            </a:r>
            <a:r>
              <a:rPr lang="lt-LT" b="1" dirty="0"/>
              <a:t> </a:t>
            </a:r>
            <a:r>
              <a:rPr lang="lt-LT" dirty="0"/>
              <a:t>perleidimo sutartį, įgaliojimą ir pan.) turinčios</a:t>
            </a:r>
            <a:r>
              <a:rPr lang="lt-LT" b="1" dirty="0"/>
              <a:t> </a:t>
            </a:r>
            <a:r>
              <a:rPr lang="lt-LT" dirty="0"/>
              <a:t>nuo 25 iki 50 procentų visų kitos įmonės dalyvių balsų.</a:t>
            </a:r>
          </a:p>
        </p:txBody>
      </p:sp>
    </p:spTree>
    <p:extLst>
      <p:ext uri="{BB962C8B-B14F-4D97-AF65-F5344CB8AC3E}">
        <p14:creationId xmlns:p14="http://schemas.microsoft.com/office/powerpoint/2010/main" val="3346812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uslapis-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39" y="43745"/>
            <a:ext cx="10688638" cy="7556392"/>
          </a:xfrm>
          <a:prstGeom prst="rect">
            <a:avLst/>
          </a:prstGeom>
        </p:spPr>
      </p:pic>
      <p:sp>
        <p:nvSpPr>
          <p:cNvPr id="5" name="TextBox 4"/>
          <p:cNvSpPr txBox="1"/>
          <p:nvPr/>
        </p:nvSpPr>
        <p:spPr>
          <a:xfrm>
            <a:off x="691693" y="1267478"/>
            <a:ext cx="7234426" cy="707886"/>
          </a:xfrm>
          <a:prstGeom prst="rect">
            <a:avLst/>
          </a:prstGeom>
          <a:noFill/>
        </p:spPr>
        <p:txBody>
          <a:bodyPr wrap="square" rtlCol="0">
            <a:spAutoFit/>
          </a:bodyPr>
          <a:lstStyle/>
          <a:p>
            <a:r>
              <a:rPr lang="lt-LT" sz="4000" dirty="0">
                <a:latin typeface="Times New Roman" panose="02020603050405020304" pitchFamily="18" charset="0"/>
                <a:cs typeface="Times New Roman" panose="02020603050405020304" pitchFamily="18" charset="0"/>
              </a:rPr>
              <a:t>Turinys</a:t>
            </a:r>
            <a:endParaRPr lang="en-US" sz="4000" dirty="0">
              <a:solidFill>
                <a:srgbClr val="164194"/>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691693" y="2344646"/>
            <a:ext cx="7234426" cy="2846933"/>
          </a:xfrm>
          <a:prstGeom prst="rect">
            <a:avLst/>
          </a:prstGeom>
          <a:noFill/>
        </p:spPr>
        <p:txBody>
          <a:bodyPr wrap="square" rtlCol="0">
            <a:spAutoFit/>
          </a:bodyPr>
          <a:lstStyle/>
          <a:p>
            <a:pPr marL="571500" indent="-571500">
              <a:buFont typeface="Arial" panose="020B0604020202020204" pitchFamily="34" charset="0"/>
              <a:buChar char="•"/>
            </a:pPr>
            <a:r>
              <a:rPr lang="lt-LT" sz="3600" dirty="0">
                <a:latin typeface="Times New Roman" panose="02020603050405020304" pitchFamily="18" charset="0"/>
                <a:cs typeface="Times New Roman" panose="02020603050405020304" pitchFamily="18" charset="0"/>
              </a:rPr>
              <a:t>Sunkumus patirianti </a:t>
            </a:r>
            <a:r>
              <a:rPr lang="lt-LT" sz="3600" dirty="0" smtClean="0">
                <a:latin typeface="Times New Roman" panose="02020603050405020304" pitchFamily="18" charset="0"/>
                <a:cs typeface="Times New Roman" panose="02020603050405020304" pitchFamily="18" charset="0"/>
              </a:rPr>
              <a:t>įmonė</a:t>
            </a:r>
          </a:p>
          <a:p>
            <a:pPr marL="571500" indent="-571500">
              <a:buFont typeface="Arial" panose="020B0604020202020204" pitchFamily="34" charset="0"/>
              <a:buChar char="•"/>
            </a:pPr>
            <a:r>
              <a:rPr lang="lt-LT" sz="3600" dirty="0" smtClean="0">
                <a:latin typeface="Times New Roman" panose="02020603050405020304" pitchFamily="18" charset="0"/>
                <a:cs typeface="Times New Roman" panose="02020603050405020304" pitchFamily="18" charset="0"/>
              </a:rPr>
              <a:t>Viena įmonė</a:t>
            </a:r>
            <a:endParaRPr lang="lt-LT" sz="3600" dirty="0" smtClean="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lt-LT" sz="3600" dirty="0" smtClean="0">
                <a:latin typeface="Times New Roman" panose="02020603050405020304" pitchFamily="18" charset="0"/>
                <a:cs typeface="Times New Roman" panose="02020603050405020304" pitchFamily="18" charset="0"/>
              </a:rPr>
              <a:t>SVV </a:t>
            </a:r>
            <a:r>
              <a:rPr lang="lt-LT" sz="3600" dirty="0">
                <a:latin typeface="Times New Roman" panose="02020603050405020304" pitchFamily="18" charset="0"/>
                <a:cs typeface="Times New Roman" panose="02020603050405020304" pitchFamily="18" charset="0"/>
              </a:rPr>
              <a:t>apibrėžtis</a:t>
            </a:r>
          </a:p>
          <a:p>
            <a:endParaRPr lang="lt-LT" sz="2400" dirty="0"/>
          </a:p>
          <a:p>
            <a:endParaRPr lang="lt-LT" sz="2400" dirty="0"/>
          </a:p>
          <a:p>
            <a:endParaRPr lang="en-US" sz="2300" dirty="0" smtClean="0">
              <a:latin typeface="Times"/>
              <a:cs typeface="Times"/>
            </a:endParaRPr>
          </a:p>
        </p:txBody>
      </p:sp>
    </p:spTree>
    <p:extLst>
      <p:ext uri="{BB962C8B-B14F-4D97-AF65-F5344CB8AC3E}">
        <p14:creationId xmlns:p14="http://schemas.microsoft.com/office/powerpoint/2010/main" val="33212269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3" descr="Puslapis-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39" y="43745"/>
            <a:ext cx="10688638" cy="7556392"/>
          </a:xfrm>
          <a:prstGeom prst="rect">
            <a:avLst/>
          </a:prstGeom>
        </p:spPr>
      </p:pic>
      <p:sp>
        <p:nvSpPr>
          <p:cNvPr id="42" name="Rodyklė aukštyn 41"/>
          <p:cNvSpPr/>
          <p:nvPr/>
        </p:nvSpPr>
        <p:spPr>
          <a:xfrm rot="7740000">
            <a:off x="2094018" y="3023836"/>
            <a:ext cx="445644" cy="465330"/>
          </a:xfrm>
          <a:prstGeom prst="upArrow">
            <a:avLst/>
          </a:prstGeom>
          <a:solidFill>
            <a:schemeClr val="accent3">
              <a:lumMod val="40000"/>
              <a:lumOff val="60000"/>
            </a:schemeClr>
          </a:solidFill>
          <a:ln>
            <a:solidFill>
              <a:schemeClr val="accent3">
                <a:lumMod val="60000"/>
                <a:lumOff val="40000"/>
                <a:alpha val="97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lt-LT"/>
          </a:p>
        </p:txBody>
      </p:sp>
      <p:sp>
        <p:nvSpPr>
          <p:cNvPr id="2" name="Pavadinimas 1"/>
          <p:cNvSpPr>
            <a:spLocks noGrp="1"/>
          </p:cNvSpPr>
          <p:nvPr>
            <p:ph type="title"/>
          </p:nvPr>
        </p:nvSpPr>
        <p:spPr/>
        <p:txBody>
          <a:bodyPr>
            <a:normAutofit fontScale="90000"/>
          </a:bodyPr>
          <a:lstStyle/>
          <a:p>
            <a:r>
              <a:rPr lang="lt-LT" dirty="0"/>
              <a:t>Susijusios</a:t>
            </a:r>
            <a:r>
              <a:rPr lang="en-US" dirty="0"/>
              <a:t>/</a:t>
            </a:r>
            <a:r>
              <a:rPr lang="lt-LT" dirty="0"/>
              <a:t>partnerinės </a:t>
            </a:r>
            <a:r>
              <a:rPr lang="lt-LT" dirty="0" smtClean="0"/>
              <a:t/>
            </a:r>
            <a:br>
              <a:rPr lang="lt-LT" dirty="0" smtClean="0"/>
            </a:br>
            <a:r>
              <a:rPr lang="lt-LT" dirty="0" smtClean="0"/>
              <a:t>įmonės</a:t>
            </a:r>
            <a:endParaRPr lang="lt-LT" dirty="0"/>
          </a:p>
        </p:txBody>
      </p:sp>
      <p:graphicFrame>
        <p:nvGraphicFramePr>
          <p:cNvPr id="8" name="Diagrama 7"/>
          <p:cNvGraphicFramePr/>
          <p:nvPr>
            <p:extLst>
              <p:ext uri="{D42A27DB-BD31-4B8C-83A1-F6EECF244321}">
                <p14:modId xmlns:p14="http://schemas.microsoft.com/office/powerpoint/2010/main" val="3053147237"/>
              </p:ext>
            </p:extLst>
          </p:nvPr>
        </p:nvGraphicFramePr>
        <p:xfrm>
          <a:off x="2218288" y="2847493"/>
          <a:ext cx="1999984" cy="22397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Diagrama 14"/>
          <p:cNvGraphicFramePr/>
          <p:nvPr>
            <p:extLst>
              <p:ext uri="{D42A27DB-BD31-4B8C-83A1-F6EECF244321}">
                <p14:modId xmlns:p14="http://schemas.microsoft.com/office/powerpoint/2010/main" val="845606010"/>
              </p:ext>
            </p:extLst>
          </p:nvPr>
        </p:nvGraphicFramePr>
        <p:xfrm>
          <a:off x="2126068" y="4876800"/>
          <a:ext cx="2202941" cy="2343143"/>
        </p:xfrm>
        <a:graphic>
          <a:graphicData uri="http://schemas.openxmlformats.org/drawingml/2006/chart">
            <c:chart xmlns:c="http://schemas.openxmlformats.org/drawingml/2006/chart" xmlns:r="http://schemas.openxmlformats.org/officeDocument/2006/relationships" r:id="rId4"/>
          </a:graphicData>
        </a:graphic>
      </p:graphicFrame>
      <p:sp>
        <p:nvSpPr>
          <p:cNvPr id="19" name="Ovalas 18"/>
          <p:cNvSpPr/>
          <p:nvPr/>
        </p:nvSpPr>
        <p:spPr>
          <a:xfrm>
            <a:off x="685800" y="1897554"/>
            <a:ext cx="1600200" cy="1514475"/>
          </a:xfrm>
          <a:prstGeom prst="ellipse">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lt-LT" sz="4400" dirty="0" smtClean="0">
                <a:solidFill>
                  <a:schemeClr val="tx1"/>
                </a:solidFill>
              </a:rPr>
              <a:t>C</a:t>
            </a:r>
            <a:endParaRPr lang="lt-LT" sz="4400" dirty="0">
              <a:solidFill>
                <a:schemeClr val="tx1"/>
              </a:solidFill>
            </a:endParaRPr>
          </a:p>
        </p:txBody>
      </p:sp>
      <p:sp>
        <p:nvSpPr>
          <p:cNvPr id="20" name="Ovalas 19"/>
          <p:cNvSpPr/>
          <p:nvPr/>
        </p:nvSpPr>
        <p:spPr>
          <a:xfrm>
            <a:off x="4189089" y="1928710"/>
            <a:ext cx="1600200" cy="1514475"/>
          </a:xfrm>
          <a:prstGeom prst="ellipse">
            <a:avLst/>
          </a:prstGeom>
          <a:solidFill>
            <a:schemeClr val="accent3">
              <a:lumMod val="40000"/>
              <a:lumOff val="60000"/>
            </a:schemeClr>
          </a:solidFill>
          <a:ln>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lt-LT" sz="4400" dirty="0" smtClean="0">
                <a:solidFill>
                  <a:schemeClr val="tx1"/>
                </a:solidFill>
              </a:rPr>
              <a:t>D</a:t>
            </a:r>
            <a:endParaRPr lang="lt-LT" sz="4400" dirty="0">
              <a:solidFill>
                <a:schemeClr val="tx1"/>
              </a:solidFill>
            </a:endParaRPr>
          </a:p>
        </p:txBody>
      </p:sp>
      <p:sp>
        <p:nvSpPr>
          <p:cNvPr id="32" name="TextBox 31"/>
          <p:cNvSpPr txBox="1"/>
          <p:nvPr/>
        </p:nvSpPr>
        <p:spPr>
          <a:xfrm>
            <a:off x="1560126" y="6780359"/>
            <a:ext cx="3566351" cy="769441"/>
          </a:xfrm>
          <a:prstGeom prst="rect">
            <a:avLst/>
          </a:prstGeom>
          <a:noFill/>
        </p:spPr>
        <p:txBody>
          <a:bodyPr wrap="square" rtlCol="0">
            <a:spAutoFit/>
          </a:bodyPr>
          <a:lstStyle/>
          <a:p>
            <a:r>
              <a:rPr lang="lt-LT" sz="4400" dirty="0" smtClean="0"/>
              <a:t>Pareiškėjas (</a:t>
            </a:r>
            <a:r>
              <a:rPr lang="en-US" sz="4400" dirty="0" smtClean="0"/>
              <a:t>A</a:t>
            </a:r>
            <a:r>
              <a:rPr lang="lt-LT" sz="4400" dirty="0" smtClean="0"/>
              <a:t>)</a:t>
            </a:r>
            <a:endParaRPr lang="lt-LT" sz="4400" dirty="0"/>
          </a:p>
        </p:txBody>
      </p:sp>
      <p:sp>
        <p:nvSpPr>
          <p:cNvPr id="33" name="TextBox 32"/>
          <p:cNvSpPr txBox="1"/>
          <p:nvPr/>
        </p:nvSpPr>
        <p:spPr>
          <a:xfrm>
            <a:off x="2982119" y="3794271"/>
            <a:ext cx="490840" cy="769441"/>
          </a:xfrm>
          <a:prstGeom prst="rect">
            <a:avLst/>
          </a:prstGeom>
          <a:noFill/>
        </p:spPr>
        <p:txBody>
          <a:bodyPr wrap="none" rtlCol="0">
            <a:spAutoFit/>
          </a:bodyPr>
          <a:lstStyle/>
          <a:p>
            <a:r>
              <a:rPr lang="en-US" sz="4400" dirty="0" smtClean="0"/>
              <a:t>B</a:t>
            </a:r>
            <a:endParaRPr lang="lt-LT" sz="4400" dirty="0"/>
          </a:p>
        </p:txBody>
      </p:sp>
      <p:sp>
        <p:nvSpPr>
          <p:cNvPr id="34" name="Rodyklė žemyn 33"/>
          <p:cNvSpPr/>
          <p:nvPr/>
        </p:nvSpPr>
        <p:spPr>
          <a:xfrm>
            <a:off x="2968054" y="4724401"/>
            <a:ext cx="484632" cy="457200"/>
          </a:xfrm>
          <a:prstGeom prst="downArrow">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lt-LT"/>
          </a:p>
        </p:txBody>
      </p:sp>
      <p:sp>
        <p:nvSpPr>
          <p:cNvPr id="41" name="TextBox 40"/>
          <p:cNvSpPr txBox="1"/>
          <p:nvPr/>
        </p:nvSpPr>
        <p:spPr>
          <a:xfrm>
            <a:off x="6871680" y="2086111"/>
            <a:ext cx="1729961" cy="3416320"/>
          </a:xfrm>
          <a:prstGeom prst="rect">
            <a:avLst/>
          </a:prstGeom>
          <a:noFill/>
        </p:spPr>
        <p:txBody>
          <a:bodyPr wrap="none" rtlCol="0">
            <a:spAutoFit/>
          </a:bodyPr>
          <a:lstStyle/>
          <a:p>
            <a:r>
              <a:rPr lang="lt-LT" sz="2400" dirty="0" smtClean="0">
                <a:latin typeface="Times New Roman" panose="02020603050405020304" pitchFamily="18" charset="0"/>
                <a:cs typeface="Times New Roman" panose="02020603050405020304" pitchFamily="18" charset="0"/>
              </a:rPr>
              <a:t>Pareiškėjas</a:t>
            </a:r>
            <a:r>
              <a:rPr lang="en-US" sz="2400" dirty="0" smtClean="0">
                <a:latin typeface="Times New Roman" panose="02020603050405020304" pitchFamily="18" charset="0"/>
                <a:cs typeface="Times New Roman" panose="02020603050405020304" pitchFamily="18" charset="0"/>
              </a:rPr>
              <a:t>:</a:t>
            </a:r>
            <a:r>
              <a:rPr lang="lt-LT" sz="2400" dirty="0" smtClean="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100% A</a:t>
            </a:r>
          </a:p>
          <a:p>
            <a:r>
              <a:rPr lang="en-US" sz="2400" dirty="0" smtClean="0">
                <a:latin typeface="Times New Roman" panose="02020603050405020304" pitchFamily="18" charset="0"/>
                <a:cs typeface="Times New Roman" panose="02020603050405020304" pitchFamily="18" charset="0"/>
              </a:rPr>
              <a:t>	+</a:t>
            </a:r>
          </a:p>
          <a:p>
            <a:r>
              <a:rPr lang="en-US" sz="2400" dirty="0" smtClean="0">
                <a:latin typeface="Times New Roman" panose="02020603050405020304" pitchFamily="18" charset="0"/>
                <a:cs typeface="Times New Roman" panose="02020603050405020304" pitchFamily="18" charset="0"/>
              </a:rPr>
              <a:t>100% B</a:t>
            </a:r>
          </a:p>
          <a:p>
            <a:r>
              <a:rPr lang="en-US" sz="2400" dirty="0" smtClean="0">
                <a:latin typeface="Times New Roman" panose="02020603050405020304" pitchFamily="18" charset="0"/>
                <a:cs typeface="Times New Roman" panose="02020603050405020304" pitchFamily="18" charset="0"/>
              </a:rPr>
              <a:t>	+</a:t>
            </a:r>
          </a:p>
          <a:p>
            <a:r>
              <a:rPr lang="en-US" sz="2400" dirty="0" smtClean="0">
                <a:latin typeface="Times New Roman" panose="02020603050405020304" pitchFamily="18" charset="0"/>
                <a:cs typeface="Times New Roman" panose="02020603050405020304" pitchFamily="18" charset="0"/>
              </a:rPr>
              <a:t>32% C</a:t>
            </a:r>
          </a:p>
          <a:p>
            <a:r>
              <a:rPr lang="en-US" sz="2400" dirty="0" smtClean="0">
                <a:latin typeface="Times New Roman" panose="02020603050405020304" pitchFamily="18" charset="0"/>
                <a:cs typeface="Times New Roman" panose="02020603050405020304" pitchFamily="18" charset="0"/>
              </a:rPr>
              <a:t>	+ </a:t>
            </a:r>
          </a:p>
          <a:p>
            <a:r>
              <a:rPr lang="en-US" sz="2400" dirty="0" smtClean="0">
                <a:latin typeface="Times New Roman" panose="02020603050405020304" pitchFamily="18" charset="0"/>
                <a:cs typeface="Times New Roman" panose="02020603050405020304" pitchFamily="18" charset="0"/>
              </a:rPr>
              <a:t>27% D</a:t>
            </a:r>
            <a:r>
              <a:rPr lang="lt-LT" sz="2400" dirty="0" smtClean="0">
                <a:latin typeface="Times New Roman" panose="02020603050405020304" pitchFamily="18" charset="0"/>
                <a:cs typeface="Times New Roman" panose="02020603050405020304" pitchFamily="18" charset="0"/>
              </a:rPr>
              <a:t> </a:t>
            </a:r>
            <a:endParaRPr lang="lt-LT" sz="2400" dirty="0">
              <a:latin typeface="Times New Roman" panose="02020603050405020304" pitchFamily="18" charset="0"/>
              <a:cs typeface="Times New Roman" panose="02020603050405020304" pitchFamily="18" charset="0"/>
            </a:endParaRPr>
          </a:p>
        </p:txBody>
      </p:sp>
      <p:sp>
        <p:nvSpPr>
          <p:cNvPr id="43" name="Rodyklė dešinėn 42"/>
          <p:cNvSpPr/>
          <p:nvPr/>
        </p:nvSpPr>
        <p:spPr>
          <a:xfrm rot="8460000">
            <a:off x="3864102" y="3016833"/>
            <a:ext cx="515574" cy="511894"/>
          </a:xfrm>
          <a:prstGeom prst="rightArrow">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35911848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3" descr="Puslapis-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39" y="43745"/>
            <a:ext cx="10688638" cy="7556392"/>
          </a:xfrm>
          <a:prstGeom prst="rect">
            <a:avLst/>
          </a:prstGeom>
        </p:spPr>
      </p:pic>
      <p:sp>
        <p:nvSpPr>
          <p:cNvPr id="19" name="Rodyklė žemyn 18"/>
          <p:cNvSpPr/>
          <p:nvPr/>
        </p:nvSpPr>
        <p:spPr>
          <a:xfrm rot="-2400000">
            <a:off x="1302596" y="4815843"/>
            <a:ext cx="484632" cy="524274"/>
          </a:xfrm>
          <a:prstGeom prst="downArrow">
            <a:avLst/>
          </a:prstGeom>
          <a:solidFill>
            <a:schemeClr val="accent3">
              <a:lumMod val="75000"/>
            </a:schemeClr>
          </a:solidFill>
          <a:ln>
            <a:solidFill>
              <a:schemeClr val="accent3">
                <a:lumMod val="75000"/>
                <a:alpha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lt-LT"/>
          </a:p>
        </p:txBody>
      </p:sp>
      <p:sp>
        <p:nvSpPr>
          <p:cNvPr id="20" name="Rodyklė žemyn 19"/>
          <p:cNvSpPr/>
          <p:nvPr/>
        </p:nvSpPr>
        <p:spPr>
          <a:xfrm rot="2700000">
            <a:off x="3115098" y="4815979"/>
            <a:ext cx="484632" cy="524274"/>
          </a:xfrm>
          <a:prstGeom prst="downArrow">
            <a:avLst/>
          </a:prstGeom>
          <a:solidFill>
            <a:schemeClr val="accent3">
              <a:lumMod val="75000"/>
            </a:schemeClr>
          </a:solidFill>
          <a:ln>
            <a:solidFill>
              <a:schemeClr val="accent3">
                <a:lumMod val="75000"/>
                <a:alpha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lt-LT"/>
          </a:p>
        </p:txBody>
      </p:sp>
      <p:sp>
        <p:nvSpPr>
          <p:cNvPr id="2" name="Pavadinimas 1"/>
          <p:cNvSpPr>
            <a:spLocks noGrp="1"/>
          </p:cNvSpPr>
          <p:nvPr>
            <p:ph type="title"/>
          </p:nvPr>
        </p:nvSpPr>
        <p:spPr/>
        <p:txBody>
          <a:bodyPr>
            <a:normAutofit fontScale="90000"/>
          </a:bodyPr>
          <a:lstStyle/>
          <a:p>
            <a:r>
              <a:rPr lang="lt-LT" dirty="0"/>
              <a:t>Susijusios</a:t>
            </a:r>
            <a:r>
              <a:rPr lang="en-US" dirty="0"/>
              <a:t>/</a:t>
            </a:r>
            <a:r>
              <a:rPr lang="lt-LT" dirty="0"/>
              <a:t>partnerinės </a:t>
            </a:r>
            <a:r>
              <a:rPr lang="lt-LT" dirty="0" smtClean="0"/>
              <a:t/>
            </a:r>
            <a:br>
              <a:rPr lang="lt-LT" dirty="0" smtClean="0"/>
            </a:br>
            <a:r>
              <a:rPr lang="lt-LT" dirty="0" smtClean="0"/>
              <a:t>įmonės</a:t>
            </a:r>
            <a:endParaRPr lang="lt-LT" dirty="0"/>
          </a:p>
        </p:txBody>
      </p:sp>
      <p:graphicFrame>
        <p:nvGraphicFramePr>
          <p:cNvPr id="5" name="Turinio vietos rezervavimo ženklas 4"/>
          <p:cNvGraphicFramePr>
            <a:graphicFrameLocks noGrp="1"/>
          </p:cNvGraphicFramePr>
          <p:nvPr>
            <p:ph idx="1"/>
            <p:extLst>
              <p:ext uri="{D42A27DB-BD31-4B8C-83A1-F6EECF244321}">
                <p14:modId xmlns:p14="http://schemas.microsoft.com/office/powerpoint/2010/main" val="3901838771"/>
              </p:ext>
            </p:extLst>
          </p:nvPr>
        </p:nvGraphicFramePr>
        <p:xfrm>
          <a:off x="534988" y="1765300"/>
          <a:ext cx="9618662" cy="52775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a 8"/>
          <p:cNvGraphicFramePr/>
          <p:nvPr>
            <p:extLst>
              <p:ext uri="{D42A27DB-BD31-4B8C-83A1-F6EECF244321}">
                <p14:modId xmlns:p14="http://schemas.microsoft.com/office/powerpoint/2010/main" val="74486018"/>
              </p:ext>
            </p:extLst>
          </p:nvPr>
        </p:nvGraphicFramePr>
        <p:xfrm>
          <a:off x="1119116" y="4732806"/>
          <a:ext cx="2655651" cy="2042809"/>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3" name="Diagrama 12"/>
          <p:cNvGraphicFramePr/>
          <p:nvPr>
            <p:extLst>
              <p:ext uri="{D42A27DB-BD31-4B8C-83A1-F6EECF244321}">
                <p14:modId xmlns:p14="http://schemas.microsoft.com/office/powerpoint/2010/main" val="2910529671"/>
              </p:ext>
            </p:extLst>
          </p:nvPr>
        </p:nvGraphicFramePr>
        <p:xfrm>
          <a:off x="118010" y="3356044"/>
          <a:ext cx="1944254" cy="2075652"/>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4" name="Diagrama 13"/>
          <p:cNvGraphicFramePr/>
          <p:nvPr>
            <p:extLst>
              <p:ext uri="{D42A27DB-BD31-4B8C-83A1-F6EECF244321}">
                <p14:modId xmlns:p14="http://schemas.microsoft.com/office/powerpoint/2010/main" val="3159589035"/>
              </p:ext>
            </p:extLst>
          </p:nvPr>
        </p:nvGraphicFramePr>
        <p:xfrm>
          <a:off x="2908570" y="3443590"/>
          <a:ext cx="2237362" cy="1978377"/>
        </p:xfrm>
        <a:graphic>
          <a:graphicData uri="http://schemas.openxmlformats.org/drawingml/2006/chart">
            <c:chart xmlns:c="http://schemas.openxmlformats.org/drawingml/2006/chart" xmlns:r="http://schemas.openxmlformats.org/officeDocument/2006/relationships" r:id="rId10"/>
          </a:graphicData>
        </a:graphic>
      </p:graphicFrame>
      <p:sp>
        <p:nvSpPr>
          <p:cNvPr id="15" name="Ovalas 14"/>
          <p:cNvSpPr/>
          <p:nvPr/>
        </p:nvSpPr>
        <p:spPr>
          <a:xfrm>
            <a:off x="350194" y="1857984"/>
            <a:ext cx="1332689" cy="1391053"/>
          </a:xfrm>
          <a:prstGeom prst="ellipse">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latin typeface="Times New Roman" panose="02020603050405020304" pitchFamily="18" charset="0"/>
                <a:cs typeface="Times New Roman" panose="02020603050405020304" pitchFamily="18" charset="0"/>
              </a:rPr>
              <a:t>D</a:t>
            </a:r>
            <a:endParaRPr lang="lt-LT" sz="2400" dirty="0">
              <a:solidFill>
                <a:schemeClr val="tx1"/>
              </a:solidFill>
              <a:latin typeface="Times New Roman" panose="02020603050405020304" pitchFamily="18" charset="0"/>
              <a:cs typeface="Times New Roman" panose="02020603050405020304" pitchFamily="18" charset="0"/>
            </a:endParaRPr>
          </a:p>
        </p:txBody>
      </p:sp>
      <p:sp>
        <p:nvSpPr>
          <p:cNvPr id="16" name="Ovalas 15"/>
          <p:cNvSpPr/>
          <p:nvPr/>
        </p:nvSpPr>
        <p:spPr>
          <a:xfrm>
            <a:off x="3287948" y="1857984"/>
            <a:ext cx="1400783" cy="1397538"/>
          </a:xfrm>
          <a:prstGeom prst="ellipse">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latin typeface="Times New Roman" panose="02020603050405020304" pitchFamily="18" charset="0"/>
                <a:cs typeface="Times New Roman" panose="02020603050405020304" pitchFamily="18" charset="0"/>
              </a:rPr>
              <a:t>E</a:t>
            </a:r>
            <a:endParaRPr lang="lt-LT" sz="2400" dirty="0">
              <a:solidFill>
                <a:schemeClr val="tx1"/>
              </a:solidFill>
              <a:latin typeface="Times New Roman" panose="02020603050405020304" pitchFamily="18" charset="0"/>
              <a:cs typeface="Times New Roman" panose="02020603050405020304" pitchFamily="18" charset="0"/>
            </a:endParaRPr>
          </a:p>
        </p:txBody>
      </p:sp>
      <p:sp>
        <p:nvSpPr>
          <p:cNvPr id="17" name="Rodyklė žemyn 16"/>
          <p:cNvSpPr/>
          <p:nvPr/>
        </p:nvSpPr>
        <p:spPr>
          <a:xfrm>
            <a:off x="758757" y="3242548"/>
            <a:ext cx="437307" cy="328912"/>
          </a:xfrm>
          <a:prstGeom prst="downArrow">
            <a:avLst/>
          </a:prstGeom>
          <a:solidFill>
            <a:schemeClr val="accent3">
              <a:lumMod val="40000"/>
              <a:lumOff val="60000"/>
            </a:schemeClr>
          </a:solidFill>
          <a:ln>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lt-LT"/>
          </a:p>
        </p:txBody>
      </p:sp>
      <p:sp>
        <p:nvSpPr>
          <p:cNvPr id="18" name="Rodyklė žemyn 17"/>
          <p:cNvSpPr/>
          <p:nvPr/>
        </p:nvSpPr>
        <p:spPr>
          <a:xfrm>
            <a:off x="3774767" y="3249037"/>
            <a:ext cx="476220" cy="322423"/>
          </a:xfrm>
          <a:prstGeom prst="downArrow">
            <a:avLst/>
          </a:prstGeom>
          <a:solidFill>
            <a:schemeClr val="accent3">
              <a:lumMod val="40000"/>
              <a:lumOff val="60000"/>
            </a:schemeClr>
          </a:solidFill>
          <a:ln>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lt-LT"/>
          </a:p>
        </p:txBody>
      </p:sp>
      <p:cxnSp>
        <p:nvCxnSpPr>
          <p:cNvPr id="22" name="Tiesioji jungtis 21"/>
          <p:cNvCxnSpPr/>
          <p:nvPr/>
        </p:nvCxnSpPr>
        <p:spPr>
          <a:xfrm>
            <a:off x="2988000" y="3600000"/>
            <a:ext cx="1950668" cy="0"/>
          </a:xfrm>
          <a:prstGeom prst="line">
            <a:avLst/>
          </a:prstGeom>
          <a:ln/>
        </p:spPr>
        <p:style>
          <a:lnRef idx="3">
            <a:schemeClr val="accent2"/>
          </a:lnRef>
          <a:fillRef idx="0">
            <a:schemeClr val="accent2"/>
          </a:fillRef>
          <a:effectRef idx="2">
            <a:schemeClr val="accent2"/>
          </a:effectRef>
          <a:fontRef idx="minor">
            <a:schemeClr val="tx1"/>
          </a:fontRef>
        </p:style>
      </p:cxnSp>
      <p:sp>
        <p:nvSpPr>
          <p:cNvPr id="23" name="Stačiakampis 22"/>
          <p:cNvSpPr/>
          <p:nvPr/>
        </p:nvSpPr>
        <p:spPr>
          <a:xfrm>
            <a:off x="4938668" y="3149011"/>
            <a:ext cx="1060315" cy="844897"/>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STOP </a:t>
            </a:r>
            <a:endParaRPr lang="lt-LT" dirty="0"/>
          </a:p>
        </p:txBody>
      </p:sp>
      <p:sp>
        <p:nvSpPr>
          <p:cNvPr id="25" name="TextBox 24"/>
          <p:cNvSpPr txBox="1"/>
          <p:nvPr/>
        </p:nvSpPr>
        <p:spPr>
          <a:xfrm>
            <a:off x="1544912" y="6521785"/>
            <a:ext cx="1916351" cy="415498"/>
          </a:xfrm>
          <a:prstGeom prst="rect">
            <a:avLst/>
          </a:prstGeom>
          <a:noFill/>
        </p:spPr>
        <p:txBody>
          <a:bodyPr wrap="square" rtlCol="0">
            <a:spAutoFit/>
          </a:bodyPr>
          <a:lstStyle/>
          <a:p>
            <a:r>
              <a:rPr lang="en-US" dirty="0" err="1" smtClean="0">
                <a:latin typeface="Times New Roman" panose="02020603050405020304" pitchFamily="18" charset="0"/>
                <a:cs typeface="Times New Roman" panose="02020603050405020304" pitchFamily="18" charset="0"/>
              </a:rPr>
              <a:t>Parei</a:t>
            </a:r>
            <a:r>
              <a:rPr lang="lt-LT" dirty="0" err="1" smtClean="0">
                <a:latin typeface="Times New Roman" panose="02020603050405020304" pitchFamily="18" charset="0"/>
                <a:cs typeface="Times New Roman" panose="02020603050405020304" pitchFamily="18" charset="0"/>
              </a:rPr>
              <a:t>škėjas</a:t>
            </a:r>
            <a:r>
              <a:rPr lang="lt-LT" dirty="0" smtClean="0">
                <a:latin typeface="Times New Roman" panose="02020603050405020304" pitchFamily="18" charset="0"/>
                <a:cs typeface="Times New Roman" panose="02020603050405020304" pitchFamily="18" charset="0"/>
              </a:rPr>
              <a:t> (A)</a:t>
            </a:r>
            <a:endParaRPr lang="lt-LT" dirty="0">
              <a:latin typeface="Times New Roman" panose="02020603050405020304" pitchFamily="18" charset="0"/>
              <a:cs typeface="Times New Roman" panose="02020603050405020304" pitchFamily="18" charset="0"/>
            </a:endParaRPr>
          </a:p>
        </p:txBody>
      </p:sp>
      <p:sp>
        <p:nvSpPr>
          <p:cNvPr id="26" name="TextBox 25"/>
          <p:cNvSpPr txBox="1"/>
          <p:nvPr/>
        </p:nvSpPr>
        <p:spPr>
          <a:xfrm>
            <a:off x="3793414" y="4415742"/>
            <a:ext cx="389850" cy="461665"/>
          </a:xfrm>
          <a:prstGeom prst="rect">
            <a:avLst/>
          </a:prstGeom>
          <a:noFill/>
        </p:spPr>
        <p:txBody>
          <a:bodyPr wrap="none" rtlCol="0">
            <a:spAutoFit/>
          </a:bodyPr>
          <a:lstStyle/>
          <a:p>
            <a:r>
              <a:rPr lang="lt-LT" sz="2400" dirty="0" smtClean="0">
                <a:latin typeface="Times New Roman" panose="02020603050405020304" pitchFamily="18" charset="0"/>
                <a:cs typeface="Times New Roman" panose="02020603050405020304" pitchFamily="18" charset="0"/>
              </a:rPr>
              <a:t>C</a:t>
            </a:r>
            <a:endParaRPr lang="lt-LT" sz="2400"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6871680" y="2086111"/>
            <a:ext cx="1729961" cy="2677656"/>
          </a:xfrm>
          <a:prstGeom prst="rect">
            <a:avLst/>
          </a:prstGeom>
          <a:noFill/>
        </p:spPr>
        <p:txBody>
          <a:bodyPr wrap="none" rtlCol="0">
            <a:spAutoFit/>
          </a:bodyPr>
          <a:lstStyle/>
          <a:p>
            <a:r>
              <a:rPr lang="lt-LT" sz="2400" dirty="0" smtClean="0">
                <a:latin typeface="Times New Roman" panose="02020603050405020304" pitchFamily="18" charset="0"/>
                <a:cs typeface="Times New Roman" panose="02020603050405020304" pitchFamily="18" charset="0"/>
              </a:rPr>
              <a:t>Pareiškėjas</a:t>
            </a:r>
            <a:r>
              <a:rPr lang="en-US" sz="2400" dirty="0" smtClean="0">
                <a:latin typeface="Times New Roman" panose="02020603050405020304" pitchFamily="18" charset="0"/>
                <a:cs typeface="Times New Roman" panose="02020603050405020304" pitchFamily="18" charset="0"/>
              </a:rPr>
              <a:t>:</a:t>
            </a:r>
            <a:r>
              <a:rPr lang="lt-LT" sz="2400" dirty="0" smtClean="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100% A</a:t>
            </a:r>
          </a:p>
          <a:p>
            <a:r>
              <a:rPr lang="en-US" sz="2400" dirty="0" smtClean="0">
                <a:latin typeface="Times New Roman" panose="02020603050405020304" pitchFamily="18" charset="0"/>
                <a:cs typeface="Times New Roman" panose="02020603050405020304" pitchFamily="18" charset="0"/>
              </a:rPr>
              <a:t>	+</a:t>
            </a:r>
          </a:p>
          <a:p>
            <a:r>
              <a:rPr lang="lt-LT" sz="2400" dirty="0" smtClean="0">
                <a:latin typeface="Times New Roman" panose="02020603050405020304" pitchFamily="18" charset="0"/>
                <a:cs typeface="Times New Roman" panose="02020603050405020304" pitchFamily="18" charset="0"/>
              </a:rPr>
              <a:t>38</a:t>
            </a:r>
            <a:r>
              <a:rPr lang="en-US" sz="2400" dirty="0" smtClean="0">
                <a:latin typeface="Times New Roman" panose="02020603050405020304" pitchFamily="18" charset="0"/>
                <a:cs typeface="Times New Roman" panose="02020603050405020304" pitchFamily="18" charset="0"/>
              </a:rPr>
              <a:t>% </a:t>
            </a:r>
            <a:r>
              <a:rPr lang="lt-LT" sz="2400"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B+</a:t>
            </a:r>
            <a:r>
              <a:rPr lang="lt-LT" sz="2400" dirty="0" smtClean="0">
                <a:latin typeface="Times New Roman" panose="02020603050405020304" pitchFamily="18" charset="0"/>
                <a:cs typeface="Times New Roman" panose="02020603050405020304" pitchFamily="18" charset="0"/>
              </a:rPr>
              <a:t>D)</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 </a:t>
            </a:r>
          </a:p>
          <a:p>
            <a:r>
              <a:rPr lang="lt-LT" sz="2400" dirty="0" smtClean="0">
                <a:latin typeface="Times New Roman" panose="02020603050405020304" pitchFamily="18" charset="0"/>
                <a:cs typeface="Times New Roman" panose="02020603050405020304" pitchFamily="18" charset="0"/>
              </a:rPr>
              <a:t>38</a:t>
            </a:r>
            <a:r>
              <a:rPr lang="en-US" sz="2400" dirty="0" smtClean="0">
                <a:latin typeface="Times New Roman" panose="02020603050405020304" pitchFamily="18" charset="0"/>
                <a:cs typeface="Times New Roman" panose="02020603050405020304" pitchFamily="18" charset="0"/>
              </a:rPr>
              <a:t>% </a:t>
            </a:r>
            <a:r>
              <a:rPr lang="lt-LT" sz="2400" dirty="0" smtClean="0">
                <a:latin typeface="Times New Roman" panose="02020603050405020304" pitchFamily="18" charset="0"/>
                <a:cs typeface="Times New Roman" panose="02020603050405020304" pitchFamily="18" charset="0"/>
              </a:rPr>
              <a:t>C </a:t>
            </a:r>
            <a:endParaRPr lang="lt-LT"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24450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3" descr="Puslapis-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39" y="43745"/>
            <a:ext cx="10688638" cy="7556392"/>
          </a:xfrm>
          <a:prstGeom prst="rect">
            <a:avLst/>
          </a:prstGeom>
        </p:spPr>
      </p:pic>
      <p:sp>
        <p:nvSpPr>
          <p:cNvPr id="2" name="Pavadinimas 1"/>
          <p:cNvSpPr>
            <a:spLocks noGrp="1"/>
          </p:cNvSpPr>
          <p:nvPr>
            <p:ph type="title"/>
          </p:nvPr>
        </p:nvSpPr>
        <p:spPr/>
        <p:txBody>
          <a:bodyPr>
            <a:normAutofit fontScale="90000"/>
          </a:bodyPr>
          <a:lstStyle/>
          <a:p>
            <a:r>
              <a:rPr lang="lt-LT" dirty="0"/>
              <a:t>Susijusios</a:t>
            </a:r>
            <a:r>
              <a:rPr lang="en-US" dirty="0"/>
              <a:t>/</a:t>
            </a:r>
            <a:r>
              <a:rPr lang="lt-LT" dirty="0" smtClean="0"/>
              <a:t>partnerinės</a:t>
            </a:r>
            <a:br>
              <a:rPr lang="lt-LT" dirty="0" smtClean="0"/>
            </a:br>
            <a:r>
              <a:rPr lang="lt-LT" dirty="0" smtClean="0"/>
              <a:t> </a:t>
            </a:r>
            <a:r>
              <a:rPr lang="lt-LT" dirty="0"/>
              <a:t>įmonės</a:t>
            </a:r>
          </a:p>
        </p:txBody>
      </p:sp>
      <p:graphicFrame>
        <p:nvGraphicFramePr>
          <p:cNvPr id="7" name="Turinio vietos rezervavimo ženklas 6"/>
          <p:cNvGraphicFramePr>
            <a:graphicFrameLocks noGrp="1"/>
          </p:cNvGraphicFramePr>
          <p:nvPr>
            <p:ph idx="1"/>
            <p:extLst>
              <p:ext uri="{D42A27DB-BD31-4B8C-83A1-F6EECF244321}">
                <p14:modId xmlns:p14="http://schemas.microsoft.com/office/powerpoint/2010/main" val="269188367"/>
              </p:ext>
            </p:extLst>
          </p:nvPr>
        </p:nvGraphicFramePr>
        <p:xfrm>
          <a:off x="534432" y="4378811"/>
          <a:ext cx="4927797" cy="2176747"/>
        </p:xfrm>
        <a:graphic>
          <a:graphicData uri="http://schemas.openxmlformats.org/drawingml/2006/chart">
            <c:chart xmlns:c="http://schemas.openxmlformats.org/drawingml/2006/chart" xmlns:r="http://schemas.openxmlformats.org/officeDocument/2006/relationships" r:id="rId3"/>
          </a:graphicData>
        </a:graphic>
      </p:graphicFrame>
      <p:sp>
        <p:nvSpPr>
          <p:cNvPr id="8" name="Ovalas 7"/>
          <p:cNvSpPr/>
          <p:nvPr/>
        </p:nvSpPr>
        <p:spPr>
          <a:xfrm>
            <a:off x="284239" y="1998053"/>
            <a:ext cx="1566153" cy="1498061"/>
          </a:xfrm>
          <a:prstGeom prst="ellipse">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latin typeface="Times New Roman" panose="02020603050405020304" pitchFamily="18" charset="0"/>
                <a:cs typeface="Times New Roman" panose="02020603050405020304" pitchFamily="18" charset="0"/>
              </a:rPr>
              <a:t>B</a:t>
            </a:r>
            <a:endParaRPr lang="lt-LT" sz="2400" dirty="0">
              <a:solidFill>
                <a:schemeClr val="tx1"/>
              </a:solidFill>
              <a:latin typeface="Times New Roman" panose="02020603050405020304" pitchFamily="18" charset="0"/>
              <a:cs typeface="Times New Roman" panose="02020603050405020304" pitchFamily="18" charset="0"/>
            </a:endParaRPr>
          </a:p>
        </p:txBody>
      </p:sp>
      <p:graphicFrame>
        <p:nvGraphicFramePr>
          <p:cNvPr id="12" name="Diagrama 11"/>
          <p:cNvGraphicFramePr/>
          <p:nvPr>
            <p:extLst>
              <p:ext uri="{D42A27DB-BD31-4B8C-83A1-F6EECF244321}">
                <p14:modId xmlns:p14="http://schemas.microsoft.com/office/powerpoint/2010/main" val="3118049174"/>
              </p:ext>
            </p:extLst>
          </p:nvPr>
        </p:nvGraphicFramePr>
        <p:xfrm>
          <a:off x="2023352" y="1732185"/>
          <a:ext cx="2246060" cy="212549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Diagrama 12"/>
          <p:cNvGraphicFramePr/>
          <p:nvPr>
            <p:extLst>
              <p:ext uri="{D42A27DB-BD31-4B8C-83A1-F6EECF244321}">
                <p14:modId xmlns:p14="http://schemas.microsoft.com/office/powerpoint/2010/main" val="754816632"/>
              </p:ext>
            </p:extLst>
          </p:nvPr>
        </p:nvGraphicFramePr>
        <p:xfrm>
          <a:off x="4036248" y="1785688"/>
          <a:ext cx="2306486" cy="2018490"/>
        </p:xfrm>
        <a:graphic>
          <a:graphicData uri="http://schemas.openxmlformats.org/drawingml/2006/chart">
            <c:chart xmlns:c="http://schemas.openxmlformats.org/drawingml/2006/chart" xmlns:r="http://schemas.openxmlformats.org/officeDocument/2006/relationships" r:id="rId5"/>
          </a:graphicData>
        </a:graphic>
      </p:graphicFrame>
      <p:sp>
        <p:nvSpPr>
          <p:cNvPr id="14" name="Rodyklė dešinėn 13"/>
          <p:cNvSpPr/>
          <p:nvPr/>
        </p:nvSpPr>
        <p:spPr>
          <a:xfrm>
            <a:off x="1850392" y="2504767"/>
            <a:ext cx="418290" cy="484632"/>
          </a:xfrm>
          <a:prstGeom prst="rightArrow">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lt-LT"/>
          </a:p>
        </p:txBody>
      </p:sp>
      <p:sp>
        <p:nvSpPr>
          <p:cNvPr id="15" name="Rodyklė dešinėn 14"/>
          <p:cNvSpPr/>
          <p:nvPr/>
        </p:nvSpPr>
        <p:spPr>
          <a:xfrm>
            <a:off x="3924670" y="2493547"/>
            <a:ext cx="418290" cy="484632"/>
          </a:xfrm>
          <a:prstGeom prst="rightArrow">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lt-LT"/>
          </a:p>
        </p:txBody>
      </p:sp>
      <p:sp>
        <p:nvSpPr>
          <p:cNvPr id="16" name="Rodyklė žemyn 15"/>
          <p:cNvSpPr/>
          <p:nvPr/>
        </p:nvSpPr>
        <p:spPr>
          <a:xfrm>
            <a:off x="2870535" y="3513918"/>
            <a:ext cx="484632" cy="978408"/>
          </a:xfrm>
          <a:prstGeom prst="downArrow">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lt-LT"/>
          </a:p>
        </p:txBody>
      </p:sp>
      <p:sp>
        <p:nvSpPr>
          <p:cNvPr id="17" name="Rodyklė žemyn 16"/>
          <p:cNvSpPr/>
          <p:nvPr/>
        </p:nvSpPr>
        <p:spPr>
          <a:xfrm rot="-1920000">
            <a:off x="1478969" y="3307594"/>
            <a:ext cx="484632" cy="1692612"/>
          </a:xfrm>
          <a:prstGeom prst="downArrow">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lt-LT"/>
          </a:p>
        </p:txBody>
      </p:sp>
      <p:sp>
        <p:nvSpPr>
          <p:cNvPr id="18" name="Rodyklė žemyn 17"/>
          <p:cNvSpPr/>
          <p:nvPr/>
        </p:nvSpPr>
        <p:spPr>
          <a:xfrm rot="2040000">
            <a:off x="4282268" y="3316590"/>
            <a:ext cx="484632" cy="1692612"/>
          </a:xfrm>
          <a:prstGeom prst="downArrow">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lt-LT"/>
          </a:p>
        </p:txBody>
      </p:sp>
      <p:sp>
        <p:nvSpPr>
          <p:cNvPr id="19" name="TextBox 18"/>
          <p:cNvSpPr txBox="1"/>
          <p:nvPr/>
        </p:nvSpPr>
        <p:spPr>
          <a:xfrm>
            <a:off x="2217464" y="6347809"/>
            <a:ext cx="1916351" cy="415498"/>
          </a:xfrm>
          <a:prstGeom prst="rect">
            <a:avLst/>
          </a:prstGeom>
          <a:noFill/>
        </p:spPr>
        <p:txBody>
          <a:bodyPr wrap="square" rtlCol="0">
            <a:spAutoFit/>
          </a:bodyPr>
          <a:lstStyle/>
          <a:p>
            <a:r>
              <a:rPr lang="en-US" dirty="0" err="1" smtClean="0">
                <a:latin typeface="Times New Roman" panose="02020603050405020304" pitchFamily="18" charset="0"/>
                <a:cs typeface="Times New Roman" panose="02020603050405020304" pitchFamily="18" charset="0"/>
              </a:rPr>
              <a:t>Parei</a:t>
            </a:r>
            <a:r>
              <a:rPr lang="lt-LT" dirty="0" err="1" smtClean="0">
                <a:latin typeface="Times New Roman" panose="02020603050405020304" pitchFamily="18" charset="0"/>
                <a:cs typeface="Times New Roman" panose="02020603050405020304" pitchFamily="18" charset="0"/>
              </a:rPr>
              <a:t>škėjas</a:t>
            </a:r>
            <a:r>
              <a:rPr lang="lt-LT" dirty="0" smtClean="0">
                <a:latin typeface="Times New Roman" panose="02020603050405020304" pitchFamily="18" charset="0"/>
                <a:cs typeface="Times New Roman" panose="02020603050405020304" pitchFamily="18" charset="0"/>
              </a:rPr>
              <a:t> (A)</a:t>
            </a:r>
            <a:endParaRPr lang="lt-LT"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6871680" y="2086111"/>
            <a:ext cx="1729961" cy="3416320"/>
          </a:xfrm>
          <a:prstGeom prst="rect">
            <a:avLst/>
          </a:prstGeom>
          <a:noFill/>
        </p:spPr>
        <p:txBody>
          <a:bodyPr wrap="none" rtlCol="0">
            <a:spAutoFit/>
          </a:bodyPr>
          <a:lstStyle/>
          <a:p>
            <a:r>
              <a:rPr lang="lt-LT" sz="2400" dirty="0" smtClean="0">
                <a:latin typeface="Times New Roman" panose="02020603050405020304" pitchFamily="18" charset="0"/>
                <a:cs typeface="Times New Roman" panose="02020603050405020304" pitchFamily="18" charset="0"/>
              </a:rPr>
              <a:t>Pareiškėjas</a:t>
            </a:r>
            <a:r>
              <a:rPr lang="en-US" sz="2400" dirty="0" smtClean="0">
                <a:latin typeface="Times New Roman" panose="02020603050405020304" pitchFamily="18" charset="0"/>
                <a:cs typeface="Times New Roman" panose="02020603050405020304" pitchFamily="18" charset="0"/>
              </a:rPr>
              <a:t>:</a:t>
            </a:r>
            <a:r>
              <a:rPr lang="lt-LT" sz="2400" dirty="0" smtClean="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100% A</a:t>
            </a:r>
          </a:p>
          <a:p>
            <a:r>
              <a:rPr lang="en-US" sz="2400" dirty="0" smtClean="0">
                <a:latin typeface="Times New Roman" panose="02020603050405020304" pitchFamily="18" charset="0"/>
                <a:cs typeface="Times New Roman" panose="02020603050405020304" pitchFamily="18" charset="0"/>
              </a:rPr>
              <a:t>	+</a:t>
            </a:r>
          </a:p>
          <a:p>
            <a:r>
              <a:rPr lang="en-US" sz="2400" dirty="0" smtClean="0">
                <a:latin typeface="Times New Roman" panose="02020603050405020304" pitchFamily="18" charset="0"/>
                <a:cs typeface="Times New Roman" panose="02020603050405020304" pitchFamily="18" charset="0"/>
              </a:rPr>
              <a:t>100% B</a:t>
            </a:r>
          </a:p>
          <a:p>
            <a:r>
              <a:rPr lang="en-US" sz="2400" dirty="0" smtClean="0">
                <a:latin typeface="Times New Roman" panose="02020603050405020304" pitchFamily="18" charset="0"/>
                <a:cs typeface="Times New Roman" panose="02020603050405020304" pitchFamily="18" charset="0"/>
              </a:rPr>
              <a:t>	+</a:t>
            </a:r>
          </a:p>
          <a:p>
            <a:r>
              <a:rPr lang="lt-LT" sz="2400" dirty="0" smtClean="0">
                <a:latin typeface="Times New Roman" panose="02020603050405020304" pitchFamily="18" charset="0"/>
                <a:cs typeface="Times New Roman" panose="02020603050405020304" pitchFamily="18" charset="0"/>
              </a:rPr>
              <a:t>100</a:t>
            </a:r>
            <a:r>
              <a:rPr lang="en-US" sz="2400" dirty="0" smtClean="0">
                <a:latin typeface="Times New Roman" panose="02020603050405020304" pitchFamily="18" charset="0"/>
                <a:cs typeface="Times New Roman" panose="02020603050405020304" pitchFamily="18" charset="0"/>
              </a:rPr>
              <a:t>% C</a:t>
            </a:r>
          </a:p>
          <a:p>
            <a:r>
              <a:rPr lang="en-US" sz="2400" dirty="0" smtClean="0">
                <a:latin typeface="Times New Roman" panose="02020603050405020304" pitchFamily="18" charset="0"/>
                <a:cs typeface="Times New Roman" panose="02020603050405020304" pitchFamily="18" charset="0"/>
              </a:rPr>
              <a:t>	+ </a:t>
            </a:r>
          </a:p>
          <a:p>
            <a:r>
              <a:rPr lang="lt-LT" sz="2400" dirty="0" smtClean="0">
                <a:latin typeface="Times New Roman" panose="02020603050405020304" pitchFamily="18" charset="0"/>
                <a:cs typeface="Times New Roman" panose="02020603050405020304" pitchFamily="18" charset="0"/>
              </a:rPr>
              <a:t>100</a:t>
            </a:r>
            <a:r>
              <a:rPr lang="en-US" sz="2400" dirty="0" smtClean="0">
                <a:latin typeface="Times New Roman" panose="02020603050405020304" pitchFamily="18" charset="0"/>
                <a:cs typeface="Times New Roman" panose="02020603050405020304" pitchFamily="18" charset="0"/>
              </a:rPr>
              <a:t>% D</a:t>
            </a:r>
            <a:r>
              <a:rPr lang="lt-LT" sz="2400" dirty="0" smtClean="0">
                <a:latin typeface="Times New Roman" panose="02020603050405020304" pitchFamily="18" charset="0"/>
                <a:cs typeface="Times New Roman" panose="02020603050405020304" pitchFamily="18" charset="0"/>
              </a:rPr>
              <a:t> </a:t>
            </a:r>
            <a:endParaRPr lang="lt-LT" sz="2400"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2935733" y="2864110"/>
            <a:ext cx="389850" cy="461665"/>
          </a:xfrm>
          <a:prstGeom prst="rect">
            <a:avLst/>
          </a:prstGeom>
          <a:noFill/>
        </p:spPr>
        <p:txBody>
          <a:bodyPr wrap="none" rtlCol="0">
            <a:spAutoFit/>
          </a:bodyPr>
          <a:lstStyle/>
          <a:p>
            <a:r>
              <a:rPr lang="en-US" sz="2400" dirty="0" smtClean="0">
                <a:latin typeface="Times New Roman" panose="02020603050405020304" pitchFamily="18" charset="0"/>
                <a:cs typeface="Times New Roman" panose="02020603050405020304" pitchFamily="18" charset="0"/>
              </a:rPr>
              <a:t>C</a:t>
            </a:r>
            <a:endParaRPr lang="lt-LT" sz="2400"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5068649" y="2777781"/>
            <a:ext cx="407484" cy="461665"/>
          </a:xfrm>
          <a:prstGeom prst="rect">
            <a:avLst/>
          </a:prstGeom>
          <a:noFill/>
        </p:spPr>
        <p:txBody>
          <a:bodyPr wrap="none" rtlCol="0">
            <a:spAutoFit/>
          </a:bodyPr>
          <a:lstStyle/>
          <a:p>
            <a:r>
              <a:rPr lang="en-US" sz="2400" dirty="0" smtClean="0">
                <a:latin typeface="Times New Roman" panose="02020603050405020304" pitchFamily="18" charset="0"/>
                <a:cs typeface="Times New Roman" panose="02020603050405020304" pitchFamily="18" charset="0"/>
              </a:rPr>
              <a:t>D</a:t>
            </a:r>
            <a:endParaRPr lang="lt-LT"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26907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0772264" cy="7562850"/>
          </a:xfrm>
          <a:prstGeom prst="rect">
            <a:avLst/>
          </a:prstGeom>
        </p:spPr>
      </p:pic>
      <p:sp>
        <p:nvSpPr>
          <p:cNvPr id="6" name="TextBox 5"/>
          <p:cNvSpPr txBox="1"/>
          <p:nvPr/>
        </p:nvSpPr>
        <p:spPr>
          <a:xfrm>
            <a:off x="3158221" y="3356227"/>
            <a:ext cx="4087544" cy="584776"/>
          </a:xfrm>
          <a:prstGeom prst="rect">
            <a:avLst/>
          </a:prstGeom>
          <a:noFill/>
        </p:spPr>
        <p:txBody>
          <a:bodyPr wrap="square" rtlCol="0">
            <a:spAutoFit/>
          </a:bodyPr>
          <a:lstStyle/>
          <a:p>
            <a:pPr algn="ctr"/>
            <a:r>
              <a:rPr lang="en-US" sz="3200" dirty="0" smtClean="0">
                <a:solidFill>
                  <a:schemeClr val="bg1"/>
                </a:solidFill>
                <a:latin typeface="Times"/>
                <a:cs typeface="Times"/>
              </a:rPr>
              <a:t>AČIŪ UŽ DĖMESĮ!</a:t>
            </a:r>
            <a:endParaRPr lang="en-US" sz="3200" dirty="0">
              <a:solidFill>
                <a:schemeClr val="bg1"/>
              </a:solidFill>
              <a:latin typeface="Times"/>
              <a:cs typeface="Times"/>
            </a:endParaRPr>
          </a:p>
        </p:txBody>
      </p:sp>
      <p:pic>
        <p:nvPicPr>
          <p:cNvPr id="7" name="Picture 6"/>
          <p:cNvPicPr>
            <a:picLocks noChangeAspect="1"/>
          </p:cNvPicPr>
          <p:nvPr/>
        </p:nvPicPr>
        <p:blipFill>
          <a:blip r:embed="rId3"/>
          <a:stretch>
            <a:fillRect/>
          </a:stretch>
        </p:blipFill>
        <p:spPr>
          <a:xfrm>
            <a:off x="8288997" y="5928473"/>
            <a:ext cx="1778000" cy="1016000"/>
          </a:xfrm>
          <a:prstGeom prst="rect">
            <a:avLst/>
          </a:prstGeom>
        </p:spPr>
      </p:pic>
      <p:pic>
        <p:nvPicPr>
          <p:cNvPr id="3" name="Picture 2"/>
          <p:cNvPicPr>
            <a:picLocks noChangeAspect="1"/>
          </p:cNvPicPr>
          <p:nvPr/>
        </p:nvPicPr>
        <p:blipFill>
          <a:blip r:embed="rId4"/>
          <a:stretch>
            <a:fillRect/>
          </a:stretch>
        </p:blipFill>
        <p:spPr>
          <a:xfrm>
            <a:off x="748938" y="5928473"/>
            <a:ext cx="2711596" cy="1025540"/>
          </a:xfrm>
          <a:prstGeom prst="rect">
            <a:avLst/>
          </a:prstGeom>
        </p:spPr>
      </p:pic>
    </p:spTree>
    <p:extLst>
      <p:ext uri="{BB962C8B-B14F-4D97-AF65-F5344CB8AC3E}">
        <p14:creationId xmlns:p14="http://schemas.microsoft.com/office/powerpoint/2010/main" val="7714353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s 4"/>
          <p:cNvPicPr>
            <a:picLocks noChangeAspect="1"/>
          </p:cNvPicPr>
          <p:nvPr/>
        </p:nvPicPr>
        <p:blipFill>
          <a:blip r:embed="rId2"/>
          <a:stretch>
            <a:fillRect/>
          </a:stretch>
        </p:blipFill>
        <p:spPr>
          <a:xfrm>
            <a:off x="-316922" y="480383"/>
            <a:ext cx="10687214" cy="7559695"/>
          </a:xfrm>
          <a:prstGeom prst="rect">
            <a:avLst/>
          </a:prstGeom>
        </p:spPr>
      </p:pic>
      <p:sp>
        <p:nvSpPr>
          <p:cNvPr id="2" name="Pavadinimas 1"/>
          <p:cNvSpPr>
            <a:spLocks noGrp="1"/>
          </p:cNvSpPr>
          <p:nvPr>
            <p:ph type="title"/>
          </p:nvPr>
        </p:nvSpPr>
        <p:spPr/>
        <p:txBody>
          <a:bodyPr>
            <a:normAutofit fontScale="90000"/>
          </a:bodyPr>
          <a:lstStyle/>
          <a:p>
            <a:r>
              <a:rPr lang="lt-LT" dirty="0"/>
              <a:t>Sunkumus </a:t>
            </a:r>
            <a:r>
              <a:rPr lang="lt-LT" dirty="0" smtClean="0"/>
              <a:t>patirianti</a:t>
            </a:r>
            <a:br>
              <a:rPr lang="lt-LT" dirty="0" smtClean="0"/>
            </a:br>
            <a:r>
              <a:rPr lang="lt-LT" dirty="0" smtClean="0"/>
              <a:t> </a:t>
            </a:r>
            <a:r>
              <a:rPr lang="lt-LT" dirty="0"/>
              <a:t>įmonė</a:t>
            </a:r>
          </a:p>
        </p:txBody>
      </p:sp>
      <p:sp>
        <p:nvSpPr>
          <p:cNvPr id="3" name="Turinio vietos rezervavimo ženklas 2"/>
          <p:cNvSpPr>
            <a:spLocks noGrp="1"/>
          </p:cNvSpPr>
          <p:nvPr>
            <p:ph idx="1"/>
          </p:nvPr>
        </p:nvSpPr>
        <p:spPr/>
        <p:txBody>
          <a:bodyPr>
            <a:normAutofit/>
          </a:bodyPr>
          <a:lstStyle/>
          <a:p>
            <a:pPr marL="514350" indent="-514350" algn="just">
              <a:buFont typeface="+mj-lt"/>
              <a:buAutoNum type="alphaLcParenR"/>
            </a:pPr>
            <a:r>
              <a:rPr lang="lt-LT" dirty="0" smtClean="0">
                <a:latin typeface="Times New Roman" panose="02020603050405020304" pitchFamily="18" charset="0"/>
              </a:rPr>
              <a:t>Rezervai</a:t>
            </a:r>
            <a:r>
              <a:rPr lang="en-US" dirty="0" smtClean="0">
                <a:latin typeface="Times New Roman" panose="02020603050405020304" pitchFamily="18" charset="0"/>
              </a:rPr>
              <a:t> </a:t>
            </a:r>
            <a:r>
              <a:rPr lang="lt-LT" dirty="0">
                <a:latin typeface="Times New Roman" panose="02020603050405020304" pitchFamily="18" charset="0"/>
              </a:rPr>
              <a:t>−</a:t>
            </a:r>
            <a:r>
              <a:rPr lang="en-US" dirty="0">
                <a:latin typeface="Times New Roman" panose="02020603050405020304" pitchFamily="18" charset="0"/>
              </a:rPr>
              <a:t> </a:t>
            </a:r>
            <a:r>
              <a:rPr lang="lt-LT" dirty="0">
                <a:latin typeface="Times New Roman" panose="02020603050405020304" pitchFamily="18" charset="0"/>
              </a:rPr>
              <a:t>sukaupti </a:t>
            </a:r>
            <a:r>
              <a:rPr lang="lt-LT" dirty="0" smtClean="0">
                <a:latin typeface="Times New Roman" panose="02020603050405020304" pitchFamily="18" charset="0"/>
              </a:rPr>
              <a:t>nuostolia</a:t>
            </a:r>
            <a:r>
              <a:rPr lang="en-US" dirty="0" smtClean="0">
                <a:latin typeface="Times New Roman" panose="02020603050405020304" pitchFamily="18" charset="0"/>
              </a:rPr>
              <a:t>i = </a:t>
            </a:r>
            <a:r>
              <a:rPr lang="lt-LT" dirty="0" smtClean="0">
                <a:latin typeface="Times New Roman" panose="02020603050405020304" pitchFamily="18" charset="0"/>
              </a:rPr>
              <a:t>neigiama </a:t>
            </a:r>
            <a:r>
              <a:rPr lang="lt-LT" dirty="0">
                <a:latin typeface="Times New Roman" panose="02020603050405020304" pitchFamily="18" charset="0"/>
              </a:rPr>
              <a:t>suma, viršijanti pusę pasirašytojo akcinio kapitalo</a:t>
            </a:r>
          </a:p>
          <a:p>
            <a:pPr marL="514350" indent="-514350" algn="just">
              <a:buFont typeface="+mj-lt"/>
              <a:buAutoNum type="alphaLcParenR"/>
            </a:pPr>
            <a:r>
              <a:rPr lang="lt-LT" dirty="0">
                <a:latin typeface="Times New Roman" panose="02020603050405020304" pitchFamily="18" charset="0"/>
              </a:rPr>
              <a:t>bendrovė, kurioje bent keli nariai turi neribotą turtinę atsakomybę už bendrovės</a:t>
            </a:r>
            <a:r>
              <a:rPr lang="en-US" dirty="0">
                <a:latin typeface="Times New Roman" panose="02020603050405020304" pitchFamily="18" charset="0"/>
              </a:rPr>
              <a:t> </a:t>
            </a:r>
            <a:r>
              <a:rPr lang="lt-LT" dirty="0">
                <a:latin typeface="Times New Roman" panose="02020603050405020304" pitchFamily="18" charset="0"/>
              </a:rPr>
              <a:t>skolą, kurios daugiau nei pusė jos kapitalo, kaip parodyta bendrovės apskaitoje,</a:t>
            </a:r>
            <a:r>
              <a:rPr lang="en-US" dirty="0">
                <a:latin typeface="Times New Roman" panose="02020603050405020304" pitchFamily="18" charset="0"/>
              </a:rPr>
              <a:t> </a:t>
            </a:r>
            <a:r>
              <a:rPr lang="lt-LT" dirty="0">
                <a:latin typeface="Times New Roman" panose="02020603050405020304" pitchFamily="18" charset="0"/>
              </a:rPr>
              <a:t>buvo prarasta dėl sukauptų nuostolių</a:t>
            </a:r>
          </a:p>
          <a:p>
            <a:pPr marL="0" indent="0">
              <a:buNone/>
            </a:pPr>
            <a:endParaRPr lang="lt-LT" dirty="0"/>
          </a:p>
        </p:txBody>
      </p:sp>
    </p:spTree>
    <p:extLst>
      <p:ext uri="{BB962C8B-B14F-4D97-AF65-F5344CB8AC3E}">
        <p14:creationId xmlns:p14="http://schemas.microsoft.com/office/powerpoint/2010/main" val="41873813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uslapis-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39" y="43745"/>
            <a:ext cx="10688638" cy="7556392"/>
          </a:xfrm>
          <a:prstGeom prst="rect">
            <a:avLst/>
          </a:prstGeom>
        </p:spPr>
      </p:pic>
      <p:sp>
        <p:nvSpPr>
          <p:cNvPr id="2" name="Pavadinimas 1"/>
          <p:cNvSpPr>
            <a:spLocks noGrp="1"/>
          </p:cNvSpPr>
          <p:nvPr>
            <p:ph type="title"/>
          </p:nvPr>
        </p:nvSpPr>
        <p:spPr/>
        <p:txBody>
          <a:bodyPr>
            <a:normAutofit fontScale="90000"/>
          </a:bodyPr>
          <a:lstStyle/>
          <a:p>
            <a:r>
              <a:rPr lang="lt-LT" dirty="0">
                <a:latin typeface="Times New Roman" panose="02020603050405020304" pitchFamily="18" charset="0"/>
                <a:cs typeface="Times New Roman" panose="02020603050405020304" pitchFamily="18" charset="0"/>
              </a:rPr>
              <a:t>Sunkumus patirianti </a:t>
            </a:r>
            <a:r>
              <a:rPr lang="lt-LT" dirty="0" smtClean="0">
                <a:latin typeface="Times New Roman" panose="02020603050405020304" pitchFamily="18" charset="0"/>
                <a:cs typeface="Times New Roman" panose="02020603050405020304" pitchFamily="18" charset="0"/>
              </a:rPr>
              <a:t/>
            </a:r>
            <a:br>
              <a:rPr lang="lt-LT" dirty="0" smtClean="0">
                <a:latin typeface="Times New Roman" panose="02020603050405020304" pitchFamily="18" charset="0"/>
                <a:cs typeface="Times New Roman" panose="02020603050405020304" pitchFamily="18" charset="0"/>
              </a:rPr>
            </a:br>
            <a:r>
              <a:rPr lang="lt-LT" dirty="0" smtClean="0">
                <a:latin typeface="Times New Roman" panose="02020603050405020304" pitchFamily="18" charset="0"/>
                <a:cs typeface="Times New Roman" panose="02020603050405020304" pitchFamily="18" charset="0"/>
              </a:rPr>
              <a:t>įmonė</a:t>
            </a:r>
            <a:endParaRPr lang="lt-LT" dirty="0">
              <a:latin typeface="Times New Roman" panose="02020603050405020304" pitchFamily="18" charset="0"/>
              <a:cs typeface="Times New Roman" panose="02020603050405020304" pitchFamily="18" charset="0"/>
            </a:endParaRPr>
          </a:p>
        </p:txBody>
      </p:sp>
      <p:sp>
        <p:nvSpPr>
          <p:cNvPr id="3" name="Turinio vietos rezervavimo ženklas 2"/>
          <p:cNvSpPr>
            <a:spLocks noGrp="1"/>
          </p:cNvSpPr>
          <p:nvPr>
            <p:ph idx="1"/>
          </p:nvPr>
        </p:nvSpPr>
        <p:spPr/>
        <p:txBody>
          <a:bodyPr/>
          <a:lstStyle/>
          <a:p>
            <a:pPr marL="514350" indent="-514350" algn="just">
              <a:buNone/>
            </a:pPr>
            <a:r>
              <a:rPr lang="lt-LT" dirty="0"/>
              <a:t>c</a:t>
            </a:r>
            <a:r>
              <a:rPr lang="lt-LT" dirty="0">
                <a:latin typeface="Times New Roman" panose="02020603050405020304" pitchFamily="18" charset="0"/>
                <a:cs typeface="Times New Roman" panose="02020603050405020304" pitchFamily="18" charset="0"/>
              </a:rPr>
              <a:t>)  jeigu įmonei taikoma kolektyvinė nemokumo procedūra arba ji atitinka nacionalinės teisės kriterijus, kad jos kreditorių prašymu jai būtų pradėta kolektyvinė nemokumo procedūra </a:t>
            </a:r>
          </a:p>
          <a:p>
            <a:pPr algn="just">
              <a:buNone/>
            </a:pPr>
            <a:r>
              <a:rPr lang="lt-LT" dirty="0">
                <a:latin typeface="Times New Roman" panose="02020603050405020304" pitchFamily="18" charset="0"/>
                <a:cs typeface="Times New Roman" panose="02020603050405020304" pitchFamily="18" charset="0"/>
              </a:rPr>
              <a:t>d) jeigu įmonė gavo sanavimo pagalbą ir dar negrąžino skolos ar baigėsi jos garantijos galiojimas, arba gavo </a:t>
            </a:r>
            <a:r>
              <a:rPr lang="lt-LT" dirty="0" smtClean="0">
                <a:latin typeface="Times New Roman" panose="02020603050405020304" pitchFamily="18" charset="0"/>
                <a:cs typeface="Times New Roman" panose="02020603050405020304" pitchFamily="18" charset="0"/>
              </a:rPr>
              <a:t>restruktūrizavimo</a:t>
            </a:r>
            <a:r>
              <a:rPr lang="en-US" dirty="0" smtClean="0">
                <a:latin typeface="Times New Roman" panose="02020603050405020304" pitchFamily="18" charset="0"/>
                <a:cs typeface="Times New Roman" panose="02020603050405020304" pitchFamily="18" charset="0"/>
              </a:rPr>
              <a:t> </a:t>
            </a:r>
            <a:r>
              <a:rPr lang="pt-BR" dirty="0" smtClean="0">
                <a:latin typeface="Times New Roman" panose="02020603050405020304" pitchFamily="18" charset="0"/>
                <a:cs typeface="Times New Roman" panose="02020603050405020304" pitchFamily="18" charset="0"/>
              </a:rPr>
              <a:t>pagalbą </a:t>
            </a:r>
            <a:r>
              <a:rPr lang="pt-BR" dirty="0">
                <a:latin typeface="Times New Roman" panose="02020603050405020304" pitchFamily="18" charset="0"/>
                <a:cs typeface="Times New Roman" panose="02020603050405020304" pitchFamily="18" charset="0"/>
              </a:rPr>
              <a:t>ir vis dar laikosi restruktūrizavimo plano</a:t>
            </a:r>
            <a:endParaRPr lang="lt-LT" dirty="0">
              <a:latin typeface="Times New Roman" panose="02020603050405020304" pitchFamily="18" charset="0"/>
              <a:cs typeface="Times New Roman" panose="02020603050405020304" pitchFamily="18" charset="0"/>
            </a:endParaRPr>
          </a:p>
          <a:p>
            <a:pPr marL="0" indent="0">
              <a:buNone/>
            </a:pPr>
            <a:endParaRPr lang="lt-LT" dirty="0"/>
          </a:p>
        </p:txBody>
      </p:sp>
    </p:spTree>
    <p:extLst>
      <p:ext uri="{BB962C8B-B14F-4D97-AF65-F5344CB8AC3E}">
        <p14:creationId xmlns:p14="http://schemas.microsoft.com/office/powerpoint/2010/main" val="21500807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sz="4500" dirty="0" smtClean="0">
                <a:latin typeface="Times New Roman" panose="02020603050405020304" pitchFamily="18" charset="0"/>
                <a:cs typeface="Times New Roman" panose="02020603050405020304" pitchFamily="18" charset="0"/>
              </a:rPr>
              <a:t>Sunkumus patirianti įmonė (vertinimas)</a:t>
            </a:r>
            <a:endParaRPr lang="lt-LT" sz="4500" dirty="0">
              <a:latin typeface="Times New Roman" panose="02020603050405020304" pitchFamily="18" charset="0"/>
              <a:cs typeface="Times New Roman" panose="02020603050405020304" pitchFamily="18" charset="0"/>
            </a:endParaRPr>
          </a:p>
        </p:txBody>
      </p:sp>
      <p:graphicFrame>
        <p:nvGraphicFramePr>
          <p:cNvPr id="4" name="Turinio vietos rezervavimo ženklas 3"/>
          <p:cNvGraphicFramePr>
            <a:graphicFrameLocks noGrp="1"/>
          </p:cNvGraphicFramePr>
          <p:nvPr>
            <p:ph idx="1"/>
            <p:extLst>
              <p:ext uri="{D42A27DB-BD31-4B8C-83A1-F6EECF244321}">
                <p14:modId xmlns:p14="http://schemas.microsoft.com/office/powerpoint/2010/main" val="3903348235"/>
              </p:ext>
            </p:extLst>
          </p:nvPr>
        </p:nvGraphicFramePr>
        <p:xfrm>
          <a:off x="752474" y="1758465"/>
          <a:ext cx="4343401" cy="4375635"/>
        </p:xfrm>
        <a:graphic>
          <a:graphicData uri="http://schemas.openxmlformats.org/drawingml/2006/table">
            <a:tbl>
              <a:tblPr>
                <a:tableStyleId>{5C22544A-7EE6-4342-B048-85BDC9FD1C3A}</a:tableStyleId>
              </a:tblPr>
              <a:tblGrid>
                <a:gridCol w="443204"/>
                <a:gridCol w="1577384"/>
                <a:gridCol w="1079374"/>
                <a:gridCol w="1243439"/>
              </a:tblGrid>
              <a:tr h="325323">
                <a:tc>
                  <a:txBody>
                    <a:bodyPr/>
                    <a:lstStyle/>
                    <a:p>
                      <a:pPr>
                        <a:spcAft>
                          <a:spcPts val="0"/>
                        </a:spcAft>
                      </a:pPr>
                      <a:r>
                        <a:rPr lang="en-GB" sz="1200" dirty="0">
                          <a:effectLst/>
                        </a:rPr>
                        <a:t> </a:t>
                      </a:r>
                      <a:endParaRPr lang="lt-LT" sz="1200" dirty="0">
                        <a:effectLst/>
                        <a:latin typeface="Times New Roman" panose="02020603050405020304" pitchFamily="18" charset="0"/>
                        <a:ea typeface="SimSun" panose="02010600030101010101" pitchFamily="2" charset="-122"/>
                      </a:endParaRPr>
                    </a:p>
                  </a:txBody>
                  <a:tcPr marL="68580" marR="68580" marT="0" marB="0" anchor="b"/>
                </a:tc>
                <a:tc rowSpan="2">
                  <a:txBody>
                    <a:bodyPr/>
                    <a:lstStyle/>
                    <a:p>
                      <a:pPr algn="ctr">
                        <a:spcAft>
                          <a:spcPts val="0"/>
                        </a:spcAft>
                      </a:pPr>
                      <a:r>
                        <a:rPr lang="lt-LT" sz="1200" dirty="0" smtClean="0">
                          <a:effectLst/>
                        </a:rPr>
                        <a:t>Nuosavas kapitalas ir įsipareigojimai</a:t>
                      </a:r>
                      <a:endParaRPr lang="lt-LT" sz="1200" dirty="0">
                        <a:effectLst/>
                        <a:latin typeface="Times New Roman" panose="02020603050405020304" pitchFamily="18" charset="0"/>
                        <a:ea typeface="SimSun" panose="02010600030101010101" pitchFamily="2" charset="-122"/>
                      </a:endParaRPr>
                    </a:p>
                  </a:txBody>
                  <a:tcPr marL="68580" marR="68580" marT="0" marB="0" anchor="ctr"/>
                </a:tc>
                <a:tc rowSpan="2">
                  <a:txBody>
                    <a:bodyPr/>
                    <a:lstStyle/>
                    <a:p>
                      <a:pPr algn="ctr">
                        <a:spcAft>
                          <a:spcPts val="0"/>
                        </a:spcAft>
                      </a:pPr>
                      <a:r>
                        <a:rPr lang="lt-LT" sz="1200" dirty="0" smtClean="0">
                          <a:effectLst/>
                        </a:rPr>
                        <a:t>Gruodžio 31</a:t>
                      </a:r>
                      <a:r>
                        <a:rPr lang="en-GB" sz="1200" dirty="0" smtClean="0">
                          <a:effectLst/>
                        </a:rPr>
                        <a:t> 201</a:t>
                      </a:r>
                      <a:r>
                        <a:rPr lang="lt-LT" sz="1200" dirty="0" smtClean="0">
                          <a:effectLst/>
                        </a:rPr>
                        <a:t>4</a:t>
                      </a:r>
                      <a:r>
                        <a:rPr lang="en-GB" sz="1200" dirty="0" smtClean="0">
                          <a:effectLst/>
                        </a:rPr>
                        <a:t>  </a:t>
                      </a:r>
                      <a:endParaRPr lang="lt-LT" sz="1200" dirty="0">
                        <a:effectLst/>
                        <a:latin typeface="Times New Roman" panose="02020603050405020304" pitchFamily="18" charset="0"/>
                        <a:ea typeface="SimSun" panose="02010600030101010101" pitchFamily="2" charset="-122"/>
                      </a:endParaRPr>
                    </a:p>
                  </a:txBody>
                  <a:tcPr marL="68580" marR="68580" marT="0" marB="0" anchor="ctr"/>
                </a:tc>
                <a:tc rowSpan="2">
                  <a:txBody>
                    <a:bodyPr/>
                    <a:lstStyle/>
                    <a:p>
                      <a:pPr algn="ctr">
                        <a:spcAft>
                          <a:spcPts val="0"/>
                        </a:spcAft>
                      </a:pPr>
                      <a:r>
                        <a:rPr lang="en-GB" sz="1200" dirty="0">
                          <a:effectLst/>
                        </a:rPr>
                        <a:t> </a:t>
                      </a:r>
                      <a:r>
                        <a:rPr lang="lt-LT" sz="1200" dirty="0" smtClean="0">
                          <a:effectLst/>
                        </a:rPr>
                        <a:t>rugsėjo 30</a:t>
                      </a:r>
                      <a:r>
                        <a:rPr lang="en-GB" sz="1200" dirty="0" smtClean="0">
                          <a:effectLst/>
                        </a:rPr>
                        <a:t> </a:t>
                      </a:r>
                      <a:endParaRPr lang="lt-LT" sz="1200" dirty="0" smtClean="0">
                        <a:effectLst/>
                      </a:endParaRPr>
                    </a:p>
                    <a:p>
                      <a:pPr algn="ctr">
                        <a:spcAft>
                          <a:spcPts val="0"/>
                        </a:spcAft>
                      </a:pPr>
                      <a:r>
                        <a:rPr lang="en-GB" sz="1200" dirty="0" smtClean="0">
                          <a:effectLst/>
                        </a:rPr>
                        <a:t>201</a:t>
                      </a:r>
                      <a:r>
                        <a:rPr lang="lt-LT" sz="1200" dirty="0" smtClean="0">
                          <a:effectLst/>
                        </a:rPr>
                        <a:t>5</a:t>
                      </a:r>
                      <a:endParaRPr lang="lt-LT" sz="1200" dirty="0">
                        <a:effectLst/>
                        <a:latin typeface="Times New Roman" panose="02020603050405020304" pitchFamily="18" charset="0"/>
                        <a:ea typeface="SimSun" panose="02010600030101010101" pitchFamily="2" charset="-122"/>
                      </a:endParaRPr>
                    </a:p>
                  </a:txBody>
                  <a:tcPr marL="68580" marR="68580" marT="0" marB="0" anchor="ctr"/>
                </a:tc>
              </a:tr>
              <a:tr h="650645">
                <a:tc>
                  <a:txBody>
                    <a:bodyPr/>
                    <a:lstStyle/>
                    <a:p>
                      <a:pPr>
                        <a:spcAft>
                          <a:spcPts val="0"/>
                        </a:spcAft>
                      </a:pPr>
                      <a:r>
                        <a:rPr lang="en-GB" sz="1200">
                          <a:effectLst/>
                        </a:rPr>
                        <a:t> </a:t>
                      </a:r>
                      <a:endParaRPr lang="lt-LT" sz="1200">
                        <a:effectLst/>
                        <a:latin typeface="Times New Roman" panose="02020603050405020304" pitchFamily="18" charset="0"/>
                        <a:ea typeface="SimSun" panose="02010600030101010101" pitchFamily="2" charset="-122"/>
                      </a:endParaRPr>
                    </a:p>
                  </a:txBody>
                  <a:tcPr marL="68580" marR="68580" marT="0" marB="0" anchor="b"/>
                </a:tc>
                <a:tc vMerge="1">
                  <a:txBody>
                    <a:bodyPr/>
                    <a:lstStyle/>
                    <a:p>
                      <a:endParaRPr lang="lt-LT"/>
                    </a:p>
                  </a:txBody>
                  <a:tcPr/>
                </a:tc>
                <a:tc vMerge="1">
                  <a:txBody>
                    <a:bodyPr/>
                    <a:lstStyle/>
                    <a:p>
                      <a:endParaRPr lang="lt-LT"/>
                    </a:p>
                  </a:txBody>
                  <a:tcPr/>
                </a:tc>
                <a:tc vMerge="1">
                  <a:txBody>
                    <a:bodyPr/>
                    <a:lstStyle/>
                    <a:p>
                      <a:endParaRPr lang="lt-LT"/>
                    </a:p>
                  </a:txBody>
                  <a:tcPr/>
                </a:tc>
              </a:tr>
              <a:tr h="355822">
                <a:tc>
                  <a:txBody>
                    <a:bodyPr/>
                    <a:lstStyle/>
                    <a:p>
                      <a:pPr>
                        <a:spcAft>
                          <a:spcPts val="0"/>
                        </a:spcAft>
                      </a:pPr>
                      <a:r>
                        <a:rPr lang="en-GB" sz="1200">
                          <a:effectLst/>
                        </a:rPr>
                        <a:t>A.</a:t>
                      </a:r>
                      <a:endParaRPr lang="lt-LT" sz="1200">
                        <a:effectLst/>
                        <a:latin typeface="Times New Roman" panose="02020603050405020304" pitchFamily="18" charset="0"/>
                        <a:ea typeface="SimSun" panose="02010600030101010101" pitchFamily="2" charset="-122"/>
                      </a:endParaRPr>
                    </a:p>
                  </a:txBody>
                  <a:tcPr marL="68580" marR="68580" marT="0" marB="0" anchor="b"/>
                </a:tc>
                <a:tc>
                  <a:txBody>
                    <a:bodyPr/>
                    <a:lstStyle/>
                    <a:p>
                      <a:pPr>
                        <a:spcAft>
                          <a:spcPts val="0"/>
                        </a:spcAft>
                      </a:pPr>
                      <a:r>
                        <a:rPr lang="lt-LT" sz="1200" dirty="0" smtClean="0">
                          <a:effectLst/>
                        </a:rPr>
                        <a:t>Nuosavybė ir rezervai</a:t>
                      </a:r>
                      <a:endParaRPr lang="lt-LT" sz="1200" dirty="0">
                        <a:effectLst/>
                        <a:latin typeface="Times New Roman" panose="02020603050405020304" pitchFamily="18" charset="0"/>
                        <a:ea typeface="SimSun" panose="02010600030101010101" pitchFamily="2" charset="-122"/>
                      </a:endParaRPr>
                    </a:p>
                  </a:txBody>
                  <a:tcPr marL="68580" marR="68580" marT="0" marB="0" anchor="b"/>
                </a:tc>
                <a:tc>
                  <a:txBody>
                    <a:bodyPr/>
                    <a:lstStyle/>
                    <a:p>
                      <a:pPr algn="r">
                        <a:spcAft>
                          <a:spcPts val="0"/>
                        </a:spcAft>
                      </a:pPr>
                      <a:r>
                        <a:rPr lang="en-GB" sz="1200">
                          <a:effectLst/>
                        </a:rPr>
                        <a:t>-141.601.041</a:t>
                      </a:r>
                      <a:endParaRPr lang="lt-LT" sz="1200">
                        <a:effectLst/>
                        <a:latin typeface="Times New Roman" panose="02020603050405020304" pitchFamily="18" charset="0"/>
                        <a:ea typeface="SimSun" panose="02010600030101010101" pitchFamily="2" charset="-122"/>
                      </a:endParaRPr>
                    </a:p>
                  </a:txBody>
                  <a:tcPr marL="68580" marR="68580" marT="0" marB="0" anchor="b"/>
                </a:tc>
                <a:tc>
                  <a:txBody>
                    <a:bodyPr/>
                    <a:lstStyle/>
                    <a:p>
                      <a:pPr algn="r">
                        <a:spcAft>
                          <a:spcPts val="0"/>
                        </a:spcAft>
                      </a:pPr>
                      <a:r>
                        <a:rPr lang="en-GB" sz="1200">
                          <a:effectLst/>
                        </a:rPr>
                        <a:t>146.986.923</a:t>
                      </a:r>
                      <a:endParaRPr lang="lt-LT" sz="1200">
                        <a:effectLst/>
                        <a:latin typeface="Times New Roman" panose="02020603050405020304" pitchFamily="18" charset="0"/>
                        <a:ea typeface="SimSun" panose="02010600030101010101" pitchFamily="2" charset="-122"/>
                      </a:endParaRPr>
                    </a:p>
                  </a:txBody>
                  <a:tcPr marL="68580" marR="68580" marT="0" marB="0" anchor="b"/>
                </a:tc>
              </a:tr>
              <a:tr h="650645">
                <a:tc>
                  <a:txBody>
                    <a:bodyPr/>
                    <a:lstStyle/>
                    <a:p>
                      <a:pPr>
                        <a:spcAft>
                          <a:spcPts val="0"/>
                        </a:spcAft>
                      </a:pPr>
                      <a:r>
                        <a:rPr lang="en-GB" sz="1200">
                          <a:effectLst/>
                        </a:rPr>
                        <a:t>I.</a:t>
                      </a:r>
                      <a:endParaRPr lang="lt-LT" sz="1200">
                        <a:effectLst/>
                        <a:latin typeface="Times New Roman" panose="02020603050405020304" pitchFamily="18" charset="0"/>
                        <a:ea typeface="SimSun" panose="02010600030101010101" pitchFamily="2" charset="-122"/>
                      </a:endParaRPr>
                    </a:p>
                  </a:txBody>
                  <a:tcPr marL="68580" marR="68580" marT="0" marB="0" anchor="b"/>
                </a:tc>
                <a:tc>
                  <a:txBody>
                    <a:bodyPr/>
                    <a:lstStyle/>
                    <a:p>
                      <a:pPr>
                        <a:spcAft>
                          <a:spcPts val="0"/>
                        </a:spcAft>
                      </a:pPr>
                      <a:r>
                        <a:rPr lang="lt-LT" sz="1200" dirty="0" smtClean="0">
                          <a:effectLst/>
                          <a:latin typeface="Times New Roman" panose="02020603050405020304" pitchFamily="18" charset="0"/>
                          <a:ea typeface="SimSun" panose="02010600030101010101" pitchFamily="2" charset="-122"/>
                        </a:rPr>
                        <a:t>Kapitalas (įstatinis)</a:t>
                      </a:r>
                      <a:endParaRPr lang="lt-LT" sz="1200" dirty="0">
                        <a:effectLst/>
                        <a:latin typeface="Times New Roman" panose="02020603050405020304" pitchFamily="18" charset="0"/>
                        <a:ea typeface="SimSun" panose="02010600030101010101" pitchFamily="2" charset="-122"/>
                      </a:endParaRPr>
                    </a:p>
                  </a:txBody>
                  <a:tcPr marL="68580" marR="68580" marT="0" marB="0" anchor="b"/>
                </a:tc>
                <a:tc>
                  <a:txBody>
                    <a:bodyPr/>
                    <a:lstStyle/>
                    <a:p>
                      <a:pPr algn="r">
                        <a:spcAft>
                          <a:spcPts val="0"/>
                        </a:spcAft>
                      </a:pPr>
                      <a:r>
                        <a:rPr lang="en-GB" sz="1200">
                          <a:effectLst/>
                        </a:rPr>
                        <a:t>989.985.500</a:t>
                      </a:r>
                      <a:endParaRPr lang="lt-LT" sz="1200">
                        <a:effectLst/>
                        <a:latin typeface="Times New Roman" panose="02020603050405020304" pitchFamily="18" charset="0"/>
                        <a:ea typeface="SimSun" panose="02010600030101010101" pitchFamily="2" charset="-122"/>
                      </a:endParaRPr>
                    </a:p>
                  </a:txBody>
                  <a:tcPr marL="68580" marR="68580" marT="0" marB="0" anchor="b"/>
                </a:tc>
                <a:tc>
                  <a:txBody>
                    <a:bodyPr/>
                    <a:lstStyle/>
                    <a:p>
                      <a:pPr algn="r">
                        <a:spcAft>
                          <a:spcPts val="0"/>
                        </a:spcAft>
                      </a:pPr>
                      <a:r>
                        <a:rPr lang="en-GB" sz="1200" dirty="0" smtClean="0">
                          <a:effectLst/>
                        </a:rPr>
                        <a:t>1.852.212.90</a:t>
                      </a:r>
                      <a:r>
                        <a:rPr lang="lt-LT" sz="1200" dirty="0" smtClean="0">
                          <a:effectLst/>
                        </a:rPr>
                        <a:t>0</a:t>
                      </a:r>
                      <a:endParaRPr lang="lt-LT" sz="1200" dirty="0">
                        <a:effectLst/>
                        <a:latin typeface="Times New Roman" panose="02020603050405020304" pitchFamily="18" charset="0"/>
                        <a:ea typeface="SimSun" panose="02010600030101010101" pitchFamily="2" charset="-122"/>
                      </a:endParaRPr>
                    </a:p>
                  </a:txBody>
                  <a:tcPr marL="68580" marR="68580" marT="0" marB="0" anchor="b"/>
                </a:tc>
              </a:tr>
              <a:tr h="325323">
                <a:tc>
                  <a:txBody>
                    <a:bodyPr/>
                    <a:lstStyle/>
                    <a:p>
                      <a:pPr>
                        <a:spcAft>
                          <a:spcPts val="0"/>
                        </a:spcAft>
                      </a:pPr>
                      <a:r>
                        <a:rPr lang="en-GB" sz="1200" dirty="0" smtClean="0">
                          <a:effectLst/>
                        </a:rPr>
                        <a:t>II.</a:t>
                      </a:r>
                      <a:endParaRPr lang="lt-LT" sz="1200" dirty="0">
                        <a:effectLst/>
                        <a:latin typeface="Times New Roman" panose="02020603050405020304" pitchFamily="18" charset="0"/>
                        <a:ea typeface="SimSun" panose="02010600030101010101" pitchFamily="2" charset="-122"/>
                      </a:endParaRPr>
                    </a:p>
                  </a:txBody>
                  <a:tcPr marL="68580" marR="68580" marT="0" marB="0" anchor="b"/>
                </a:tc>
                <a:tc>
                  <a:txBody>
                    <a:bodyPr/>
                    <a:lstStyle/>
                    <a:p>
                      <a:pPr>
                        <a:spcAft>
                          <a:spcPts val="0"/>
                        </a:spcAft>
                      </a:pPr>
                      <a:r>
                        <a:rPr lang="lt-LT" sz="1200" dirty="0" smtClean="0">
                          <a:effectLst/>
                          <a:latin typeface="Times New Roman" panose="02020603050405020304" pitchFamily="18" charset="0"/>
                          <a:ea typeface="SimSun" panose="02010600030101010101" pitchFamily="2" charset="-122"/>
                        </a:rPr>
                        <a:t>Rezervai</a:t>
                      </a:r>
                      <a:endParaRPr lang="lt-LT" sz="1200" dirty="0">
                        <a:effectLst/>
                        <a:latin typeface="Times New Roman" panose="02020603050405020304" pitchFamily="18" charset="0"/>
                        <a:ea typeface="SimSun" panose="02010600030101010101" pitchFamily="2" charset="-122"/>
                      </a:endParaRPr>
                    </a:p>
                  </a:txBody>
                  <a:tcPr marL="68580" marR="68580" marT="0" marB="0" anchor="b"/>
                </a:tc>
                <a:tc>
                  <a:txBody>
                    <a:bodyPr/>
                    <a:lstStyle/>
                    <a:p>
                      <a:pPr algn="r">
                        <a:spcAft>
                          <a:spcPts val="0"/>
                        </a:spcAft>
                      </a:pPr>
                      <a:r>
                        <a:rPr lang="en-GB" sz="1200">
                          <a:effectLst/>
                        </a:rPr>
                        <a:t>-9.849.272</a:t>
                      </a:r>
                      <a:endParaRPr lang="lt-LT" sz="1200">
                        <a:effectLst/>
                        <a:latin typeface="Times New Roman" panose="02020603050405020304" pitchFamily="18" charset="0"/>
                        <a:ea typeface="SimSun" panose="02010600030101010101" pitchFamily="2" charset="-122"/>
                      </a:endParaRPr>
                    </a:p>
                  </a:txBody>
                  <a:tcPr marL="68580" marR="68580" marT="0" marB="0" anchor="b"/>
                </a:tc>
                <a:tc>
                  <a:txBody>
                    <a:bodyPr/>
                    <a:lstStyle/>
                    <a:p>
                      <a:pPr algn="r">
                        <a:spcAft>
                          <a:spcPts val="0"/>
                        </a:spcAft>
                      </a:pPr>
                      <a:r>
                        <a:rPr lang="en-GB" sz="1200">
                          <a:effectLst/>
                        </a:rPr>
                        <a:t>-6.603.316</a:t>
                      </a:r>
                      <a:endParaRPr lang="lt-LT" sz="1200">
                        <a:effectLst/>
                        <a:latin typeface="Times New Roman" panose="02020603050405020304" pitchFamily="18" charset="0"/>
                        <a:ea typeface="SimSun" panose="02010600030101010101" pitchFamily="2" charset="-122"/>
                      </a:endParaRPr>
                    </a:p>
                  </a:txBody>
                  <a:tcPr marL="68580" marR="68580" marT="0" marB="0" anchor="b"/>
                </a:tc>
              </a:tr>
              <a:tr h="325323">
                <a:tc>
                  <a:txBody>
                    <a:bodyPr/>
                    <a:lstStyle/>
                    <a:p>
                      <a:pPr>
                        <a:spcAft>
                          <a:spcPts val="0"/>
                        </a:spcAft>
                      </a:pPr>
                      <a:r>
                        <a:rPr lang="lt-LT" sz="1200" dirty="0" smtClean="0">
                          <a:effectLst/>
                        </a:rPr>
                        <a:t>III</a:t>
                      </a:r>
                      <a:r>
                        <a:rPr lang="en-GB" sz="1200" dirty="0" smtClean="0">
                          <a:effectLst/>
                        </a:rPr>
                        <a:t>.</a:t>
                      </a:r>
                      <a:endParaRPr lang="lt-LT" sz="1200" dirty="0">
                        <a:effectLst/>
                        <a:latin typeface="Times New Roman" panose="02020603050405020304" pitchFamily="18" charset="0"/>
                        <a:ea typeface="SimSun" panose="02010600030101010101" pitchFamily="2" charset="-122"/>
                      </a:endParaRPr>
                    </a:p>
                  </a:txBody>
                  <a:tcPr marL="68580" marR="68580" marT="0" marB="0" anchor="b"/>
                </a:tc>
                <a:tc>
                  <a:txBody>
                    <a:bodyPr/>
                    <a:lstStyle/>
                    <a:p>
                      <a:pPr>
                        <a:spcAft>
                          <a:spcPts val="0"/>
                        </a:spcAft>
                      </a:pPr>
                      <a:r>
                        <a:rPr lang="lt-LT" sz="1200" dirty="0" smtClean="0">
                          <a:effectLst/>
                        </a:rPr>
                        <a:t>Perkainavimo rezervai</a:t>
                      </a:r>
                      <a:endParaRPr lang="lt-LT" sz="1200" dirty="0">
                        <a:effectLst/>
                        <a:latin typeface="Times New Roman" panose="02020603050405020304" pitchFamily="18" charset="0"/>
                        <a:ea typeface="SimSun" panose="02010600030101010101" pitchFamily="2" charset="-122"/>
                      </a:endParaRPr>
                    </a:p>
                  </a:txBody>
                  <a:tcPr marL="68580" marR="68580" marT="0" marB="0" anchor="b"/>
                </a:tc>
                <a:tc>
                  <a:txBody>
                    <a:bodyPr/>
                    <a:lstStyle/>
                    <a:p>
                      <a:pPr algn="r">
                        <a:spcAft>
                          <a:spcPts val="0"/>
                        </a:spcAft>
                      </a:pPr>
                      <a:r>
                        <a:rPr lang="en-GB" sz="1200">
                          <a:effectLst/>
                        </a:rPr>
                        <a:t>88.115.871</a:t>
                      </a:r>
                      <a:endParaRPr lang="lt-LT" sz="1200">
                        <a:effectLst/>
                        <a:latin typeface="Times New Roman" panose="02020603050405020304" pitchFamily="18" charset="0"/>
                        <a:ea typeface="SimSun" panose="02010600030101010101" pitchFamily="2" charset="-122"/>
                      </a:endParaRPr>
                    </a:p>
                  </a:txBody>
                  <a:tcPr marL="68580" marR="68580" marT="0" marB="0" anchor="b"/>
                </a:tc>
                <a:tc>
                  <a:txBody>
                    <a:bodyPr/>
                    <a:lstStyle/>
                    <a:p>
                      <a:pPr algn="r">
                        <a:spcAft>
                          <a:spcPts val="0"/>
                        </a:spcAft>
                      </a:pPr>
                      <a:r>
                        <a:rPr lang="en-GB" sz="1200">
                          <a:effectLst/>
                        </a:rPr>
                        <a:t>0</a:t>
                      </a:r>
                      <a:endParaRPr lang="lt-LT" sz="1200">
                        <a:effectLst/>
                        <a:latin typeface="Times New Roman" panose="02020603050405020304" pitchFamily="18" charset="0"/>
                        <a:ea typeface="SimSun" panose="02010600030101010101" pitchFamily="2" charset="-122"/>
                      </a:endParaRPr>
                    </a:p>
                  </a:txBody>
                  <a:tcPr marL="68580" marR="68580" marT="0" marB="0" anchor="b"/>
                </a:tc>
              </a:tr>
              <a:tr h="325323">
                <a:tc>
                  <a:txBody>
                    <a:bodyPr/>
                    <a:lstStyle/>
                    <a:p>
                      <a:pPr>
                        <a:spcAft>
                          <a:spcPts val="0"/>
                        </a:spcAft>
                      </a:pPr>
                      <a:r>
                        <a:rPr lang="lt-LT" sz="1200" dirty="0" smtClean="0">
                          <a:effectLst/>
                        </a:rPr>
                        <a:t>I</a:t>
                      </a:r>
                      <a:r>
                        <a:rPr lang="en-GB" sz="1200" dirty="0" smtClean="0">
                          <a:effectLst/>
                        </a:rPr>
                        <a:t>V</a:t>
                      </a:r>
                      <a:r>
                        <a:rPr lang="en-GB" sz="1200" dirty="0">
                          <a:effectLst/>
                        </a:rPr>
                        <a:t>.</a:t>
                      </a:r>
                      <a:endParaRPr lang="lt-LT" sz="1200" dirty="0">
                        <a:effectLst/>
                        <a:latin typeface="Times New Roman" panose="02020603050405020304" pitchFamily="18" charset="0"/>
                        <a:ea typeface="SimSun" panose="02010600030101010101" pitchFamily="2" charset="-122"/>
                      </a:endParaRPr>
                    </a:p>
                  </a:txBody>
                  <a:tcPr marL="68580" marR="68580" marT="0" marB="0" anchor="b"/>
                </a:tc>
                <a:tc>
                  <a:txBody>
                    <a:bodyPr/>
                    <a:lstStyle/>
                    <a:p>
                      <a:pPr>
                        <a:spcAft>
                          <a:spcPts val="0"/>
                        </a:spcAft>
                      </a:pPr>
                      <a:r>
                        <a:rPr lang="lt-LT" sz="1200" dirty="0" smtClean="0">
                          <a:effectLst/>
                        </a:rPr>
                        <a:t>Nepaskirstytas pelnas</a:t>
                      </a:r>
                      <a:endParaRPr lang="lt-LT" sz="1200" dirty="0">
                        <a:effectLst/>
                        <a:latin typeface="Times New Roman" panose="02020603050405020304" pitchFamily="18" charset="0"/>
                        <a:ea typeface="SimSun" panose="02010600030101010101" pitchFamily="2" charset="-122"/>
                      </a:endParaRPr>
                    </a:p>
                  </a:txBody>
                  <a:tcPr marL="68580" marR="68580" marT="0" marB="0" anchor="b"/>
                </a:tc>
                <a:tc>
                  <a:txBody>
                    <a:bodyPr/>
                    <a:lstStyle/>
                    <a:p>
                      <a:pPr algn="r">
                        <a:spcAft>
                          <a:spcPts val="0"/>
                        </a:spcAft>
                      </a:pPr>
                      <a:r>
                        <a:rPr lang="en-GB" sz="1200">
                          <a:effectLst/>
                        </a:rPr>
                        <a:t>0</a:t>
                      </a:r>
                      <a:endParaRPr lang="lt-LT" sz="1200">
                        <a:effectLst/>
                        <a:latin typeface="Times New Roman" panose="02020603050405020304" pitchFamily="18" charset="0"/>
                        <a:ea typeface="SimSun" panose="02010600030101010101" pitchFamily="2" charset="-122"/>
                      </a:endParaRPr>
                    </a:p>
                  </a:txBody>
                  <a:tcPr marL="68580" marR="68580" marT="0" marB="0" anchor="b"/>
                </a:tc>
                <a:tc>
                  <a:txBody>
                    <a:bodyPr/>
                    <a:lstStyle/>
                    <a:p>
                      <a:pPr algn="r">
                        <a:spcAft>
                          <a:spcPts val="0"/>
                        </a:spcAft>
                      </a:pPr>
                      <a:r>
                        <a:rPr lang="en-GB" sz="1200">
                          <a:effectLst/>
                        </a:rPr>
                        <a:t>0</a:t>
                      </a:r>
                      <a:endParaRPr lang="lt-LT" sz="1200">
                        <a:effectLst/>
                        <a:latin typeface="Times New Roman" panose="02020603050405020304" pitchFamily="18" charset="0"/>
                        <a:ea typeface="SimSun" panose="02010600030101010101" pitchFamily="2" charset="-122"/>
                      </a:endParaRPr>
                    </a:p>
                  </a:txBody>
                  <a:tcPr marL="68580" marR="68580" marT="0" marB="0" anchor="b"/>
                </a:tc>
              </a:tr>
              <a:tr h="650645">
                <a:tc>
                  <a:txBody>
                    <a:bodyPr/>
                    <a:lstStyle/>
                    <a:p>
                      <a:pPr>
                        <a:spcAft>
                          <a:spcPts val="0"/>
                        </a:spcAft>
                      </a:pPr>
                      <a:r>
                        <a:rPr lang="en-GB" sz="1200" dirty="0" smtClean="0">
                          <a:effectLst/>
                        </a:rPr>
                        <a:t>V.</a:t>
                      </a:r>
                      <a:endParaRPr lang="lt-LT" sz="1200" dirty="0">
                        <a:effectLst/>
                        <a:latin typeface="Times New Roman" panose="02020603050405020304" pitchFamily="18" charset="0"/>
                        <a:ea typeface="SimSun" panose="02010600030101010101" pitchFamily="2" charset="-122"/>
                      </a:endParaRPr>
                    </a:p>
                  </a:txBody>
                  <a:tcPr marL="68580" marR="68580" marT="0" marB="0" anchor="b"/>
                </a:tc>
                <a:tc>
                  <a:txBody>
                    <a:bodyPr/>
                    <a:lstStyle/>
                    <a:p>
                      <a:pPr>
                        <a:spcAft>
                          <a:spcPts val="0"/>
                        </a:spcAft>
                      </a:pPr>
                      <a:r>
                        <a:rPr lang="lt-LT" sz="1200" dirty="0" smtClean="0">
                          <a:effectLst/>
                          <a:latin typeface="Times New Roman" panose="02020603050405020304" pitchFamily="18" charset="0"/>
                          <a:ea typeface="SimSun" panose="02010600030101010101" pitchFamily="2" charset="-122"/>
                        </a:rPr>
                        <a:t>Ankstesnių metų  nuostolis</a:t>
                      </a:r>
                      <a:endParaRPr lang="lt-LT" sz="1200" dirty="0">
                        <a:effectLst/>
                        <a:latin typeface="Times New Roman" panose="02020603050405020304" pitchFamily="18" charset="0"/>
                        <a:ea typeface="SimSun" panose="02010600030101010101" pitchFamily="2" charset="-122"/>
                      </a:endParaRPr>
                    </a:p>
                  </a:txBody>
                  <a:tcPr marL="68580" marR="68580" marT="0" marB="0" anchor="b"/>
                </a:tc>
                <a:tc>
                  <a:txBody>
                    <a:bodyPr/>
                    <a:lstStyle/>
                    <a:p>
                      <a:pPr algn="r">
                        <a:spcAft>
                          <a:spcPts val="0"/>
                        </a:spcAft>
                      </a:pPr>
                      <a:r>
                        <a:rPr lang="en-GB" sz="1200">
                          <a:effectLst/>
                        </a:rPr>
                        <a:t>1.096.727.010</a:t>
                      </a:r>
                      <a:endParaRPr lang="lt-LT" sz="1200">
                        <a:effectLst/>
                        <a:latin typeface="Times New Roman" panose="02020603050405020304" pitchFamily="18" charset="0"/>
                        <a:ea typeface="SimSun" panose="02010600030101010101" pitchFamily="2" charset="-122"/>
                      </a:endParaRPr>
                    </a:p>
                  </a:txBody>
                  <a:tcPr marL="68580" marR="68580" marT="0" marB="0" anchor="b"/>
                </a:tc>
                <a:tc>
                  <a:txBody>
                    <a:bodyPr/>
                    <a:lstStyle/>
                    <a:p>
                      <a:pPr algn="r">
                        <a:spcAft>
                          <a:spcPts val="0"/>
                        </a:spcAft>
                      </a:pPr>
                      <a:r>
                        <a:rPr lang="en-GB" sz="1200" dirty="0">
                          <a:effectLst/>
                        </a:rPr>
                        <a:t>1.210.779.031</a:t>
                      </a:r>
                      <a:endParaRPr lang="lt-LT" sz="1200" dirty="0">
                        <a:effectLst/>
                        <a:latin typeface="Times New Roman" panose="02020603050405020304" pitchFamily="18" charset="0"/>
                        <a:ea typeface="SimSun" panose="02010600030101010101" pitchFamily="2" charset="-122"/>
                      </a:endParaRPr>
                    </a:p>
                  </a:txBody>
                  <a:tcPr marL="68580" marR="68580" marT="0" marB="0" anchor="b"/>
                </a:tc>
              </a:tr>
              <a:tr h="383293">
                <a:tc>
                  <a:txBody>
                    <a:bodyPr/>
                    <a:lstStyle/>
                    <a:p>
                      <a:pPr>
                        <a:spcAft>
                          <a:spcPts val="0"/>
                        </a:spcAft>
                      </a:pPr>
                      <a:r>
                        <a:rPr lang="en-GB" sz="1200" dirty="0" smtClean="0">
                          <a:effectLst/>
                        </a:rPr>
                        <a:t>VI</a:t>
                      </a:r>
                      <a:r>
                        <a:rPr lang="en-GB" sz="1200" dirty="0">
                          <a:effectLst/>
                        </a:rPr>
                        <a:t>.</a:t>
                      </a:r>
                      <a:endParaRPr lang="lt-LT" sz="1200" dirty="0">
                        <a:effectLst/>
                        <a:latin typeface="Times New Roman" panose="02020603050405020304" pitchFamily="18" charset="0"/>
                        <a:ea typeface="SimSun" panose="02010600030101010101" pitchFamily="2" charset="-122"/>
                      </a:endParaRPr>
                    </a:p>
                  </a:txBody>
                  <a:tcPr marL="68580" marR="68580" marT="0" marB="0" anchor="b"/>
                </a:tc>
                <a:tc>
                  <a:txBody>
                    <a:bodyPr/>
                    <a:lstStyle/>
                    <a:p>
                      <a:pPr>
                        <a:spcAft>
                          <a:spcPts val="0"/>
                        </a:spcAft>
                      </a:pPr>
                      <a:r>
                        <a:rPr lang="lt-LT" sz="1200" dirty="0" smtClean="0">
                          <a:effectLst/>
                        </a:rPr>
                        <a:t>Ataskaitinių metų pelnas</a:t>
                      </a:r>
                      <a:endParaRPr lang="lt-LT" sz="1200" dirty="0">
                        <a:effectLst/>
                        <a:latin typeface="Times New Roman" panose="02020603050405020304" pitchFamily="18" charset="0"/>
                        <a:ea typeface="SimSun" panose="02010600030101010101" pitchFamily="2" charset="-122"/>
                      </a:endParaRPr>
                    </a:p>
                  </a:txBody>
                  <a:tcPr marL="68580" marR="68580" marT="0" marB="0" anchor="b"/>
                </a:tc>
                <a:tc>
                  <a:txBody>
                    <a:bodyPr/>
                    <a:lstStyle/>
                    <a:p>
                      <a:pPr algn="r">
                        <a:spcAft>
                          <a:spcPts val="0"/>
                        </a:spcAft>
                      </a:pPr>
                      <a:r>
                        <a:rPr lang="en-GB" sz="1200" dirty="0">
                          <a:effectLst/>
                        </a:rPr>
                        <a:t>0</a:t>
                      </a:r>
                      <a:endParaRPr lang="lt-LT" sz="1200" dirty="0">
                        <a:effectLst/>
                        <a:latin typeface="Times New Roman" panose="02020603050405020304" pitchFamily="18" charset="0"/>
                        <a:ea typeface="SimSun" panose="02010600030101010101" pitchFamily="2" charset="-122"/>
                      </a:endParaRPr>
                    </a:p>
                  </a:txBody>
                  <a:tcPr marL="68580" marR="68580" marT="0" marB="0" anchor="b"/>
                </a:tc>
                <a:tc>
                  <a:txBody>
                    <a:bodyPr/>
                    <a:lstStyle/>
                    <a:p>
                      <a:pPr algn="r">
                        <a:spcAft>
                          <a:spcPts val="0"/>
                        </a:spcAft>
                      </a:pPr>
                      <a:r>
                        <a:rPr lang="en-GB" sz="1200">
                          <a:effectLst/>
                        </a:rPr>
                        <a:t>0</a:t>
                      </a:r>
                      <a:endParaRPr lang="lt-LT" sz="1200">
                        <a:effectLst/>
                        <a:latin typeface="Times New Roman" panose="02020603050405020304" pitchFamily="18" charset="0"/>
                        <a:ea typeface="SimSun" panose="02010600030101010101" pitchFamily="2" charset="-122"/>
                      </a:endParaRPr>
                    </a:p>
                  </a:txBody>
                  <a:tcPr marL="68580" marR="68580" marT="0" marB="0" anchor="b"/>
                </a:tc>
              </a:tr>
              <a:tr h="383293">
                <a:tc>
                  <a:txBody>
                    <a:bodyPr/>
                    <a:lstStyle/>
                    <a:p>
                      <a:pPr>
                        <a:spcAft>
                          <a:spcPts val="0"/>
                        </a:spcAft>
                      </a:pPr>
                      <a:r>
                        <a:rPr lang="en-GB" sz="1200" dirty="0" smtClean="0">
                          <a:effectLst/>
                        </a:rPr>
                        <a:t>VII</a:t>
                      </a:r>
                      <a:r>
                        <a:rPr lang="en-GB" sz="1200" dirty="0">
                          <a:effectLst/>
                        </a:rPr>
                        <a:t>.</a:t>
                      </a:r>
                      <a:endParaRPr lang="lt-LT" sz="1200" dirty="0">
                        <a:effectLst/>
                        <a:latin typeface="Times New Roman" panose="02020603050405020304" pitchFamily="18" charset="0"/>
                        <a:ea typeface="SimSun" panose="02010600030101010101" pitchFamily="2" charset="-122"/>
                      </a:endParaRPr>
                    </a:p>
                  </a:txBody>
                  <a:tcPr marL="68580" marR="68580" marT="0" marB="0" anchor="b"/>
                </a:tc>
                <a:tc>
                  <a:txBody>
                    <a:bodyPr/>
                    <a:lstStyle/>
                    <a:p>
                      <a:pPr>
                        <a:spcAft>
                          <a:spcPts val="0"/>
                        </a:spcAft>
                      </a:pPr>
                      <a:r>
                        <a:rPr lang="lt-LT" sz="1200" dirty="0" smtClean="0">
                          <a:effectLst/>
                          <a:latin typeface="+mn-lt"/>
                          <a:ea typeface="+mn-ea"/>
                        </a:rPr>
                        <a:t>Ataskaitinių</a:t>
                      </a:r>
                      <a:r>
                        <a:rPr lang="lt-LT" sz="1200" baseline="0" dirty="0" smtClean="0">
                          <a:effectLst/>
                          <a:latin typeface="+mn-lt"/>
                          <a:ea typeface="+mn-ea"/>
                        </a:rPr>
                        <a:t> metų nuostolis</a:t>
                      </a:r>
                      <a:endParaRPr lang="lt-LT" sz="1200" dirty="0">
                        <a:effectLst/>
                        <a:latin typeface="Times New Roman" panose="02020603050405020304" pitchFamily="18" charset="0"/>
                        <a:ea typeface="SimSun" panose="02010600030101010101" pitchFamily="2" charset="-122"/>
                      </a:endParaRPr>
                    </a:p>
                  </a:txBody>
                  <a:tcPr marL="68580" marR="68580" marT="0" marB="0" anchor="b"/>
                </a:tc>
                <a:tc>
                  <a:txBody>
                    <a:bodyPr/>
                    <a:lstStyle/>
                    <a:p>
                      <a:pPr algn="r">
                        <a:spcAft>
                          <a:spcPts val="0"/>
                        </a:spcAft>
                      </a:pPr>
                      <a:r>
                        <a:rPr lang="en-GB" sz="1200" dirty="0">
                          <a:effectLst/>
                        </a:rPr>
                        <a:t>113.126.130</a:t>
                      </a:r>
                      <a:endParaRPr lang="lt-LT" sz="1200" dirty="0">
                        <a:effectLst/>
                        <a:latin typeface="Times New Roman" panose="02020603050405020304" pitchFamily="18" charset="0"/>
                        <a:ea typeface="SimSun" panose="02010600030101010101" pitchFamily="2" charset="-122"/>
                      </a:endParaRPr>
                    </a:p>
                  </a:txBody>
                  <a:tcPr marL="68580" marR="68580" marT="0" marB="0" anchor="b"/>
                </a:tc>
                <a:tc>
                  <a:txBody>
                    <a:bodyPr/>
                    <a:lstStyle/>
                    <a:p>
                      <a:pPr algn="r">
                        <a:spcAft>
                          <a:spcPts val="0"/>
                        </a:spcAft>
                      </a:pPr>
                      <a:r>
                        <a:rPr lang="en-GB" sz="1200" dirty="0">
                          <a:effectLst/>
                        </a:rPr>
                        <a:t>487.843.630</a:t>
                      </a:r>
                      <a:endParaRPr lang="lt-LT" sz="1200" dirty="0">
                        <a:effectLst/>
                        <a:latin typeface="Times New Roman" panose="02020603050405020304" pitchFamily="18" charset="0"/>
                        <a:ea typeface="SimSun" panose="02010600030101010101" pitchFamily="2" charset="-122"/>
                      </a:endParaRPr>
                    </a:p>
                  </a:txBody>
                  <a:tcPr marL="68580" marR="68580" marT="0" marB="0" anchor="b"/>
                </a:tc>
              </a:tr>
            </a:tbl>
          </a:graphicData>
        </a:graphic>
      </p:graphicFrame>
      <p:sp>
        <p:nvSpPr>
          <p:cNvPr id="6" name="Stačiakampis 5"/>
          <p:cNvSpPr/>
          <p:nvPr/>
        </p:nvSpPr>
        <p:spPr>
          <a:xfrm>
            <a:off x="5169877" y="1758463"/>
            <a:ext cx="4783016" cy="3693319"/>
          </a:xfrm>
          <a:prstGeom prst="rect">
            <a:avLst/>
          </a:prstGeom>
        </p:spPr>
        <p:txBody>
          <a:bodyPr wrap="square">
            <a:spAutoFit/>
          </a:bodyPr>
          <a:lstStyle/>
          <a:p>
            <a:pPr lvl="0" defTabSz="914400" eaLnBrk="0" fontAlgn="base" hangingPunct="0">
              <a:spcBef>
                <a:spcPct val="0"/>
              </a:spcBef>
              <a:spcAft>
                <a:spcPct val="0"/>
              </a:spcAft>
            </a:pPr>
            <a:r>
              <a:rPr lang="lt-LT" altLang="zh-CN" sz="1800" dirty="0" smtClean="0">
                <a:latin typeface="Times New Roman" panose="02020603050405020304" pitchFamily="18" charset="0"/>
                <a:ea typeface="SimSun" panose="02010600030101010101" pitchFamily="2" charset="-122"/>
                <a:cs typeface="Times New Roman" panose="02020603050405020304" pitchFamily="18" charset="0"/>
              </a:rPr>
              <a:t>1</a:t>
            </a:r>
            <a:r>
              <a:rPr lang="en-GB" altLang="zh-CN" sz="1800" dirty="0" smtClean="0">
                <a:latin typeface="Times New Roman" panose="02020603050405020304" pitchFamily="18" charset="0"/>
                <a:ea typeface="SimSun" panose="02010600030101010101" pitchFamily="2" charset="-122"/>
                <a:cs typeface="Times New Roman" panose="02020603050405020304" pitchFamily="18" charset="0"/>
              </a:rPr>
              <a:t>) </a:t>
            </a:r>
            <a:r>
              <a:rPr lang="lt-LT" altLang="zh-CN" sz="1800" dirty="0" smtClean="0">
                <a:latin typeface="Times New Roman" panose="02020603050405020304" pitchFamily="18" charset="0"/>
                <a:ea typeface="SimSun" panose="02010600030101010101" pitchFamily="2" charset="-122"/>
                <a:cs typeface="Times New Roman" panose="02020603050405020304" pitchFamily="18" charset="0"/>
              </a:rPr>
              <a:t>Neigiamos sumos nustatymas</a:t>
            </a:r>
            <a:r>
              <a:rPr lang="en-GB" altLang="zh-CN" sz="1800" dirty="0" smtClean="0">
                <a:latin typeface="Times New Roman" panose="02020603050405020304" pitchFamily="18" charset="0"/>
                <a:ea typeface="SimSun" panose="02010600030101010101" pitchFamily="2" charset="-122"/>
                <a:cs typeface="Times New Roman" panose="02020603050405020304" pitchFamily="18" charset="0"/>
              </a:rPr>
              <a:t>: </a:t>
            </a:r>
            <a:r>
              <a:rPr lang="en-GB" altLang="zh-CN" sz="1800" dirty="0">
                <a:latin typeface="Times New Roman" panose="02020603050405020304" pitchFamily="18" charset="0"/>
                <a:ea typeface="SimSun" panose="02010600030101010101" pitchFamily="2" charset="-122"/>
                <a:cs typeface="Times New Roman" panose="02020603050405020304" pitchFamily="18" charset="0"/>
              </a:rPr>
              <a:t>-</a:t>
            </a:r>
            <a:r>
              <a:rPr lang="en-GB" altLang="zh-CN" sz="1800" dirty="0" smtClean="0">
                <a:latin typeface="Times New Roman" panose="02020603050405020304" pitchFamily="18" charset="0"/>
                <a:ea typeface="SimSun" panose="02010600030101010101" pitchFamily="2" charset="-122"/>
                <a:cs typeface="Times New Roman" panose="02020603050405020304" pitchFamily="18" charset="0"/>
              </a:rPr>
              <a:t>6.603.316-1.210.779.031-487.843.630</a:t>
            </a:r>
            <a:r>
              <a:rPr lang="lt-LT" altLang="zh-CN" sz="1800" dirty="0" smtClean="0">
                <a:latin typeface="Times New Roman" panose="02020603050405020304" pitchFamily="18" charset="0"/>
                <a:ea typeface="SimSun" panose="02010600030101010101" pitchFamily="2" charset="-122"/>
                <a:cs typeface="Times New Roman" panose="02020603050405020304" pitchFamily="18" charset="0"/>
              </a:rPr>
              <a:t> </a:t>
            </a:r>
            <a:r>
              <a:rPr lang="en-GB" altLang="zh-CN" sz="1800" dirty="0" smtClean="0">
                <a:latin typeface="Times New Roman" panose="02020603050405020304" pitchFamily="18" charset="0"/>
                <a:ea typeface="SimSun" panose="02010600030101010101" pitchFamily="2" charset="-122"/>
                <a:cs typeface="Times New Roman" panose="02020603050405020304" pitchFamily="18" charset="0"/>
              </a:rPr>
              <a:t>= </a:t>
            </a:r>
            <a:r>
              <a:rPr lang="lt-LT" altLang="zh-CN" sz="1800" dirty="0" smtClean="0">
                <a:latin typeface="Times New Roman" panose="02020603050405020304" pitchFamily="18" charset="0"/>
                <a:ea typeface="SimSun" panose="02010600030101010101" pitchFamily="2" charset="-122"/>
                <a:cs typeface="Times New Roman" panose="02020603050405020304" pitchFamily="18" charset="0"/>
              </a:rPr>
              <a:t>-</a:t>
            </a:r>
            <a:r>
              <a:rPr lang="en-GB" altLang="zh-CN" sz="1800" dirty="0" smtClean="0">
                <a:latin typeface="Times New Roman" panose="02020603050405020304" pitchFamily="18" charset="0"/>
                <a:ea typeface="SimSun" panose="02010600030101010101" pitchFamily="2" charset="-122"/>
                <a:cs typeface="Times New Roman" panose="02020603050405020304" pitchFamily="18" charset="0"/>
              </a:rPr>
              <a:t>1.692.019.345 </a:t>
            </a:r>
            <a:endParaRPr lang="lt-LT" altLang="zh-CN" sz="1800" dirty="0">
              <a:latin typeface="Times New Roman" panose="02020603050405020304" pitchFamily="18" charset="0"/>
            </a:endParaRPr>
          </a:p>
          <a:p>
            <a:pPr lvl="0" defTabSz="914400" eaLnBrk="0" fontAlgn="base" hangingPunct="0">
              <a:spcBef>
                <a:spcPct val="0"/>
              </a:spcBef>
              <a:spcAft>
                <a:spcPct val="0"/>
              </a:spcAft>
            </a:pPr>
            <a:endParaRPr lang="lt-LT" altLang="zh-CN" sz="1800" dirty="0" smtClean="0">
              <a:latin typeface="Times New Roman" panose="02020603050405020304" pitchFamily="18" charset="0"/>
              <a:ea typeface="SimSun" panose="02010600030101010101" pitchFamily="2" charset="-122"/>
              <a:cs typeface="Times New Roman" panose="02020603050405020304" pitchFamily="18" charset="0"/>
            </a:endParaRPr>
          </a:p>
          <a:p>
            <a:pPr lvl="0" defTabSz="914400" eaLnBrk="0" fontAlgn="base" hangingPunct="0">
              <a:spcBef>
                <a:spcPct val="0"/>
              </a:spcBef>
              <a:spcAft>
                <a:spcPct val="0"/>
              </a:spcAft>
            </a:pPr>
            <a:r>
              <a:rPr lang="en-GB" altLang="zh-CN" sz="1800" dirty="0" smtClean="0">
                <a:latin typeface="Times New Roman" panose="02020603050405020304" pitchFamily="18" charset="0"/>
                <a:ea typeface="SimSun" panose="02010600030101010101" pitchFamily="2" charset="-122"/>
                <a:cs typeface="Times New Roman" panose="02020603050405020304" pitchFamily="18" charset="0"/>
              </a:rPr>
              <a:t>2</a:t>
            </a:r>
            <a:r>
              <a:rPr lang="en-GB" altLang="zh-CN" sz="1800" dirty="0">
                <a:latin typeface="Times New Roman" panose="02020603050405020304" pitchFamily="18" charset="0"/>
                <a:ea typeface="SimSun" panose="02010600030101010101" pitchFamily="2" charset="-122"/>
                <a:cs typeface="Times New Roman" panose="02020603050405020304" pitchFamily="18" charset="0"/>
              </a:rPr>
              <a:t>) </a:t>
            </a:r>
            <a:r>
              <a:rPr lang="en-GB" altLang="zh-CN" sz="1800" dirty="0" smtClean="0">
                <a:latin typeface="Times New Roman" panose="02020603050405020304" pitchFamily="18" charset="0"/>
                <a:ea typeface="SimSun" panose="02010600030101010101" pitchFamily="2" charset="-122"/>
                <a:cs typeface="Times New Roman" panose="02020603050405020304" pitchFamily="18" charset="0"/>
              </a:rPr>
              <a:t> </a:t>
            </a:r>
            <a:r>
              <a:rPr lang="lt-LT" altLang="zh-CN" sz="1800" dirty="0" smtClean="0">
                <a:latin typeface="Times New Roman" panose="02020603050405020304" pitchFamily="18" charset="0"/>
                <a:ea typeface="SimSun" panose="02010600030101010101" pitchFamily="2" charset="-122"/>
                <a:cs typeface="Times New Roman" panose="02020603050405020304" pitchFamily="18" charset="0"/>
              </a:rPr>
              <a:t>Skaičiuojama </a:t>
            </a:r>
            <a:r>
              <a:rPr lang="en-GB" altLang="zh-CN" sz="1800" dirty="0" smtClean="0">
                <a:latin typeface="Times New Roman" panose="02020603050405020304" pitchFamily="18" charset="0"/>
                <a:ea typeface="SimSun" panose="02010600030101010101" pitchFamily="2" charset="-122"/>
                <a:cs typeface="Times New Roman" panose="02020603050405020304" pitchFamily="18" charset="0"/>
              </a:rPr>
              <a:t>½ </a:t>
            </a:r>
            <a:r>
              <a:rPr lang="lt-LT" altLang="zh-CN" sz="1800" dirty="0" smtClean="0">
                <a:latin typeface="Times New Roman" panose="02020603050405020304" pitchFamily="18" charset="0"/>
                <a:ea typeface="SimSun" panose="02010600030101010101" pitchFamily="2" charset="-122"/>
                <a:cs typeface="Times New Roman" panose="02020603050405020304" pitchFamily="18" charset="0"/>
              </a:rPr>
              <a:t>įstatinio kapitalo</a:t>
            </a:r>
            <a:r>
              <a:rPr lang="en-GB" altLang="zh-CN" sz="1800" dirty="0" smtClean="0">
                <a:latin typeface="Times New Roman" panose="02020603050405020304" pitchFamily="18" charset="0"/>
                <a:ea typeface="SimSun" panose="02010600030101010101" pitchFamily="2" charset="-122"/>
                <a:cs typeface="Times New Roman" panose="02020603050405020304" pitchFamily="18" charset="0"/>
              </a:rPr>
              <a:t>: 1.852.212.900/2</a:t>
            </a:r>
            <a:r>
              <a:rPr lang="lt-LT" altLang="zh-CN" sz="1800" dirty="0" smtClean="0">
                <a:latin typeface="Times New Roman" panose="02020603050405020304" pitchFamily="18" charset="0"/>
                <a:ea typeface="SimSun" panose="02010600030101010101" pitchFamily="2" charset="-122"/>
                <a:cs typeface="Times New Roman" panose="02020603050405020304" pitchFamily="18" charset="0"/>
              </a:rPr>
              <a:t> </a:t>
            </a:r>
            <a:r>
              <a:rPr lang="en-GB" altLang="zh-CN" sz="1800" dirty="0" smtClean="0">
                <a:latin typeface="Times New Roman" panose="02020603050405020304" pitchFamily="18" charset="0"/>
                <a:ea typeface="SimSun" panose="02010600030101010101" pitchFamily="2" charset="-122"/>
                <a:cs typeface="Times New Roman" panose="02020603050405020304" pitchFamily="18" charset="0"/>
              </a:rPr>
              <a:t>=</a:t>
            </a:r>
            <a:r>
              <a:rPr lang="lt-LT" altLang="zh-CN" sz="1800" dirty="0" smtClean="0">
                <a:latin typeface="Times New Roman" panose="02020603050405020304" pitchFamily="18" charset="0"/>
                <a:ea typeface="SimSun" panose="02010600030101010101" pitchFamily="2" charset="-122"/>
                <a:cs typeface="Times New Roman" panose="02020603050405020304" pitchFamily="18" charset="0"/>
              </a:rPr>
              <a:t> </a:t>
            </a:r>
            <a:r>
              <a:rPr lang="en-GB" altLang="zh-CN" sz="1800" dirty="0" smtClean="0">
                <a:latin typeface="Times New Roman" panose="02020603050405020304" pitchFamily="18" charset="0"/>
                <a:ea typeface="SimSun" panose="02010600030101010101" pitchFamily="2" charset="-122"/>
                <a:cs typeface="Times New Roman" panose="02020603050405020304" pitchFamily="18" charset="0"/>
              </a:rPr>
              <a:t>926.106.450</a:t>
            </a:r>
            <a:endParaRPr lang="lt-LT" altLang="zh-CN" sz="1800" dirty="0">
              <a:latin typeface="Times New Roman" panose="02020603050405020304" pitchFamily="18" charset="0"/>
            </a:endParaRPr>
          </a:p>
          <a:p>
            <a:pPr lvl="0" defTabSz="914400" eaLnBrk="0" fontAlgn="base" hangingPunct="0">
              <a:spcBef>
                <a:spcPct val="0"/>
              </a:spcBef>
              <a:spcAft>
                <a:spcPct val="0"/>
              </a:spcAft>
            </a:pPr>
            <a:endParaRPr lang="lt-LT" altLang="zh-CN" sz="1800" dirty="0" smtClean="0">
              <a:latin typeface="Times New Roman" panose="02020603050405020304" pitchFamily="18" charset="0"/>
              <a:ea typeface="SimSun" panose="02010600030101010101" pitchFamily="2" charset="-122"/>
              <a:cs typeface="Times New Roman" panose="02020603050405020304" pitchFamily="18" charset="0"/>
            </a:endParaRPr>
          </a:p>
          <a:p>
            <a:pPr lvl="0" defTabSz="914400" eaLnBrk="0" fontAlgn="base" hangingPunct="0">
              <a:spcBef>
                <a:spcPct val="0"/>
              </a:spcBef>
              <a:spcAft>
                <a:spcPct val="0"/>
              </a:spcAft>
            </a:pPr>
            <a:r>
              <a:rPr lang="en-GB" altLang="zh-CN" sz="1800" dirty="0" smtClean="0">
                <a:latin typeface="Times New Roman" panose="02020603050405020304" pitchFamily="18" charset="0"/>
                <a:ea typeface="SimSun" panose="02010600030101010101" pitchFamily="2" charset="-122"/>
                <a:cs typeface="Times New Roman" panose="02020603050405020304" pitchFamily="18" charset="0"/>
              </a:rPr>
              <a:t>3</a:t>
            </a:r>
            <a:r>
              <a:rPr lang="en-GB" altLang="zh-CN" sz="1800" dirty="0">
                <a:latin typeface="Times New Roman" panose="02020603050405020304" pitchFamily="18" charset="0"/>
                <a:ea typeface="SimSun" panose="02010600030101010101" pitchFamily="2" charset="-122"/>
                <a:cs typeface="Times New Roman" panose="02020603050405020304" pitchFamily="18" charset="0"/>
              </a:rPr>
              <a:t>) </a:t>
            </a:r>
            <a:r>
              <a:rPr lang="lt-LT" altLang="zh-CN" sz="1800" dirty="0" smtClean="0">
                <a:latin typeface="Times New Roman" panose="02020603050405020304" pitchFamily="18" charset="0"/>
                <a:ea typeface="SimSun" panose="02010600030101010101" pitchFamily="2" charset="-122"/>
                <a:cs typeface="Times New Roman" panose="02020603050405020304" pitchFamily="18" charset="0"/>
              </a:rPr>
              <a:t>Palyginimas</a:t>
            </a:r>
            <a:r>
              <a:rPr lang="en-GB" altLang="zh-CN" sz="1800" dirty="0" smtClean="0">
                <a:latin typeface="Times New Roman" panose="02020603050405020304" pitchFamily="18" charset="0"/>
                <a:ea typeface="SimSun" panose="02010600030101010101" pitchFamily="2" charset="-122"/>
                <a:cs typeface="Times New Roman" panose="02020603050405020304" pitchFamily="18" charset="0"/>
              </a:rPr>
              <a:t>: </a:t>
            </a:r>
            <a:r>
              <a:rPr lang="en-GB" altLang="zh-CN" sz="1800" dirty="0">
                <a:latin typeface="Times New Roman" panose="02020603050405020304" pitchFamily="18" charset="0"/>
                <a:ea typeface="SimSun" panose="02010600030101010101" pitchFamily="2" charset="-122"/>
                <a:cs typeface="Times New Roman" panose="02020603050405020304" pitchFamily="18" charset="0"/>
              </a:rPr>
              <a:t>-1.692.019.345 </a:t>
            </a:r>
            <a:r>
              <a:rPr lang="lt-LT" altLang="zh-CN" sz="1800" dirty="0" smtClean="0">
                <a:latin typeface="Times New Roman" panose="02020603050405020304" pitchFamily="18" charset="0"/>
                <a:ea typeface="SimSun" panose="02010600030101010101" pitchFamily="2" charset="-122"/>
                <a:cs typeface="Times New Roman" panose="02020603050405020304" pitchFamily="18" charset="0"/>
              </a:rPr>
              <a:t>ir</a:t>
            </a:r>
            <a:r>
              <a:rPr lang="en-GB" altLang="zh-CN" sz="1800" dirty="0" smtClean="0">
                <a:latin typeface="Times New Roman" panose="02020603050405020304" pitchFamily="18" charset="0"/>
                <a:ea typeface="SimSun" panose="02010600030101010101" pitchFamily="2" charset="-122"/>
                <a:cs typeface="Times New Roman" panose="02020603050405020304" pitchFamily="18" charset="0"/>
              </a:rPr>
              <a:t> 926.106.450</a:t>
            </a:r>
            <a:r>
              <a:rPr lang="lt-LT" altLang="zh-CN" sz="1800" dirty="0" smtClean="0">
                <a:latin typeface="Times New Roman" panose="02020603050405020304" pitchFamily="18" charset="0"/>
                <a:ea typeface="SimSun" panose="02010600030101010101" pitchFamily="2" charset="-122"/>
                <a:cs typeface="Times New Roman" panose="02020603050405020304" pitchFamily="18" charset="0"/>
              </a:rPr>
              <a:t>, neigiama suma viršija pusę įstatinio kapitalo. </a:t>
            </a:r>
          </a:p>
          <a:p>
            <a:pPr lvl="0" defTabSz="914400" eaLnBrk="0" fontAlgn="base" hangingPunct="0">
              <a:spcBef>
                <a:spcPct val="0"/>
              </a:spcBef>
              <a:spcAft>
                <a:spcPct val="0"/>
              </a:spcAft>
            </a:pPr>
            <a:endParaRPr lang="lt-LT" altLang="zh-CN" sz="1800" dirty="0">
              <a:latin typeface="Times New Roman" panose="02020603050405020304" pitchFamily="18" charset="0"/>
              <a:ea typeface="SimSun" panose="02010600030101010101" pitchFamily="2" charset="-122"/>
              <a:cs typeface="Times New Roman" panose="02020603050405020304" pitchFamily="18" charset="0"/>
            </a:endParaRPr>
          </a:p>
          <a:p>
            <a:pPr lvl="0" defTabSz="914400" eaLnBrk="0" fontAlgn="base" hangingPunct="0">
              <a:spcBef>
                <a:spcPct val="0"/>
              </a:spcBef>
              <a:spcAft>
                <a:spcPct val="0"/>
              </a:spcAft>
            </a:pPr>
            <a:r>
              <a:rPr lang="lt-LT" altLang="zh-CN" sz="1800" b="1" dirty="0" smtClean="0">
                <a:latin typeface="Times New Roman" panose="02020603050405020304" pitchFamily="18" charset="0"/>
                <a:ea typeface="SimSun" panose="02010600030101010101" pitchFamily="2" charset="-122"/>
                <a:cs typeface="Times New Roman" panose="02020603050405020304" pitchFamily="18" charset="0"/>
              </a:rPr>
              <a:t>Įmonė yra sunkumus patirianti – parama neteikiama.</a:t>
            </a:r>
          </a:p>
          <a:p>
            <a:pPr lvl="0" defTabSz="914400" eaLnBrk="0" fontAlgn="base" hangingPunct="0">
              <a:spcBef>
                <a:spcPct val="0"/>
              </a:spcBef>
              <a:spcAft>
                <a:spcPct val="0"/>
              </a:spcAft>
            </a:pPr>
            <a:endParaRPr lang="lt-LT" altLang="zh-CN" sz="3600" dirty="0">
              <a:latin typeface="Arial" panose="020B0604020202020204" pitchFamily="34" charset="0"/>
            </a:endParaRPr>
          </a:p>
        </p:txBody>
      </p:sp>
    </p:spTree>
    <p:extLst>
      <p:ext uri="{BB962C8B-B14F-4D97-AF65-F5344CB8AC3E}">
        <p14:creationId xmlns:p14="http://schemas.microsoft.com/office/powerpoint/2010/main" val="1183386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uslapis-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39" y="43745"/>
            <a:ext cx="10688638" cy="7556392"/>
          </a:xfrm>
          <a:prstGeom prst="rect">
            <a:avLst/>
          </a:prstGeom>
        </p:spPr>
      </p:pic>
      <p:sp>
        <p:nvSpPr>
          <p:cNvPr id="2" name="Pavadinimas 1"/>
          <p:cNvSpPr>
            <a:spLocks noGrp="1"/>
          </p:cNvSpPr>
          <p:nvPr>
            <p:ph type="title"/>
          </p:nvPr>
        </p:nvSpPr>
        <p:spPr/>
        <p:txBody>
          <a:bodyPr>
            <a:normAutofit/>
          </a:bodyPr>
          <a:lstStyle/>
          <a:p>
            <a:r>
              <a:rPr lang="lt-LT" sz="4500" dirty="0" smtClean="0">
                <a:latin typeface="Times New Roman" panose="02020603050405020304" pitchFamily="18" charset="0"/>
                <a:cs typeface="Times New Roman" panose="02020603050405020304" pitchFamily="18" charset="0"/>
              </a:rPr>
              <a:t>„Viena </a:t>
            </a:r>
            <a:r>
              <a:rPr lang="lt-LT" sz="4500" dirty="0">
                <a:latin typeface="Times New Roman" panose="02020603050405020304" pitchFamily="18" charset="0"/>
                <a:cs typeface="Times New Roman" panose="02020603050405020304" pitchFamily="18" charset="0"/>
              </a:rPr>
              <a:t>įmonė</a:t>
            </a:r>
            <a:r>
              <a:rPr lang="lt-LT" sz="4500" dirty="0" smtClean="0">
                <a:latin typeface="Times New Roman" panose="02020603050405020304" pitchFamily="18" charset="0"/>
                <a:cs typeface="Times New Roman" panose="02020603050405020304" pitchFamily="18" charset="0"/>
              </a:rPr>
              <a:t>“</a:t>
            </a:r>
            <a:endParaRPr lang="lt-LT" sz="4500" dirty="0">
              <a:latin typeface="Times New Roman" panose="02020603050405020304" pitchFamily="18" charset="0"/>
              <a:cs typeface="Times New Roman" panose="02020603050405020304" pitchFamily="18" charset="0"/>
            </a:endParaRPr>
          </a:p>
        </p:txBody>
      </p:sp>
      <p:sp>
        <p:nvSpPr>
          <p:cNvPr id="3" name="Turinio vietos rezervavimo ženklas 2"/>
          <p:cNvSpPr>
            <a:spLocks noGrp="1"/>
          </p:cNvSpPr>
          <p:nvPr>
            <p:ph idx="1"/>
          </p:nvPr>
        </p:nvSpPr>
        <p:spPr/>
        <p:txBody>
          <a:bodyPr/>
          <a:lstStyle/>
          <a:p>
            <a:pPr marL="0" indent="0">
              <a:buNone/>
            </a:pPr>
            <a:endParaRPr lang="lt-LT" sz="3000" dirty="0" smtClean="0">
              <a:latin typeface="Times New Roman" panose="02020603050405020304" pitchFamily="18" charset="0"/>
              <a:cs typeface="Arial" charset="0"/>
            </a:endParaRPr>
          </a:p>
          <a:p>
            <a:pPr marL="0" indent="0">
              <a:buNone/>
            </a:pPr>
            <a:endParaRPr lang="lt-LT" sz="3000" dirty="0">
              <a:latin typeface="Times New Roman" panose="02020603050405020304" pitchFamily="18" charset="0"/>
              <a:cs typeface="Arial" charset="0"/>
            </a:endParaRPr>
          </a:p>
          <a:p>
            <a:pPr marL="0" indent="0">
              <a:buNone/>
            </a:pPr>
            <a:r>
              <a:rPr lang="lt-LT" sz="3000" dirty="0" smtClean="0">
                <a:latin typeface="Times New Roman" panose="02020603050405020304" pitchFamily="18" charset="0"/>
                <a:cs typeface="Arial" charset="0"/>
              </a:rPr>
              <a:t>Bendra </a:t>
            </a:r>
            <a:r>
              <a:rPr lang="lt-LT" sz="3000" b="1" dirty="0" smtClean="0">
                <a:latin typeface="Times New Roman" panose="02020603050405020304" pitchFamily="18" charset="0"/>
                <a:cs typeface="Arial" charset="0"/>
              </a:rPr>
              <a:t>„Vienai įmonei“ </a:t>
            </a:r>
            <a:r>
              <a:rPr lang="lt-LT" sz="3000" dirty="0">
                <a:latin typeface="Times New Roman" panose="02020603050405020304" pitchFamily="18" charset="0"/>
                <a:cs typeface="Arial" charset="0"/>
              </a:rPr>
              <a:t>suteiktos </a:t>
            </a:r>
            <a:r>
              <a:rPr lang="lt-LT" sz="3000" i="1" dirty="0">
                <a:latin typeface="Times New Roman" panose="02020603050405020304" pitchFamily="18" charset="0"/>
                <a:cs typeface="Arial" charset="0"/>
              </a:rPr>
              <a:t>de </a:t>
            </a:r>
            <a:r>
              <a:rPr lang="lt-LT" sz="3000" i="1" dirty="0" err="1">
                <a:latin typeface="Times New Roman" panose="02020603050405020304" pitchFamily="18" charset="0"/>
                <a:cs typeface="Arial" charset="0"/>
              </a:rPr>
              <a:t>minimis</a:t>
            </a:r>
            <a:r>
              <a:rPr lang="lt-LT" sz="3000" i="1" dirty="0">
                <a:latin typeface="Times New Roman" panose="02020603050405020304" pitchFamily="18" charset="0"/>
                <a:cs typeface="Arial" charset="0"/>
              </a:rPr>
              <a:t> </a:t>
            </a:r>
            <a:r>
              <a:rPr lang="lt-LT" sz="3000" dirty="0">
                <a:latin typeface="Times New Roman" panose="02020603050405020304" pitchFamily="18" charset="0"/>
                <a:cs typeface="Arial" charset="0"/>
              </a:rPr>
              <a:t>pagalbos suma kiekvienoje valstybėje narėje neviršija 200 000 EUR (transporto – 100 000) per bet kurį trejų finansinių metų laikotarpį. </a:t>
            </a:r>
          </a:p>
          <a:p>
            <a:pPr marL="0" indent="0">
              <a:buNone/>
            </a:pPr>
            <a:endParaRPr lang="lt-LT" dirty="0"/>
          </a:p>
        </p:txBody>
      </p:sp>
    </p:spTree>
    <p:extLst>
      <p:ext uri="{BB962C8B-B14F-4D97-AF65-F5344CB8AC3E}">
        <p14:creationId xmlns:p14="http://schemas.microsoft.com/office/powerpoint/2010/main" val="11992264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uslapis-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39" y="43745"/>
            <a:ext cx="10688638" cy="7556392"/>
          </a:xfrm>
          <a:prstGeom prst="rect">
            <a:avLst/>
          </a:prstGeom>
        </p:spPr>
      </p:pic>
      <p:sp>
        <p:nvSpPr>
          <p:cNvPr id="2" name="Pavadinimas 1"/>
          <p:cNvSpPr>
            <a:spLocks noGrp="1"/>
          </p:cNvSpPr>
          <p:nvPr>
            <p:ph type="title"/>
          </p:nvPr>
        </p:nvSpPr>
        <p:spPr/>
        <p:txBody>
          <a:bodyPr>
            <a:normAutofit/>
          </a:bodyPr>
          <a:lstStyle/>
          <a:p>
            <a:r>
              <a:rPr lang="lt-LT" dirty="0" smtClean="0">
                <a:latin typeface="Times New Roman" panose="02020603050405020304" pitchFamily="18" charset="0"/>
                <a:cs typeface="Times New Roman" panose="02020603050405020304" pitchFamily="18" charset="0"/>
              </a:rPr>
              <a:t>„</a:t>
            </a:r>
            <a:r>
              <a:rPr lang="lt-LT" dirty="0" smtClean="0">
                <a:latin typeface="Times New Roman" panose="02020603050405020304" pitchFamily="18" charset="0"/>
                <a:cs typeface="Times New Roman" panose="02020603050405020304" pitchFamily="18" charset="0"/>
              </a:rPr>
              <a:t>Viena įmonė“</a:t>
            </a:r>
            <a:endParaRPr lang="lt-LT" dirty="0">
              <a:latin typeface="Times New Roman" panose="02020603050405020304" pitchFamily="18" charset="0"/>
              <a:cs typeface="Times New Roman" panose="02020603050405020304" pitchFamily="18" charset="0"/>
            </a:endParaRPr>
          </a:p>
        </p:txBody>
      </p:sp>
      <p:sp>
        <p:nvSpPr>
          <p:cNvPr id="3" name="Turinio vietos rezervavimo ženklas 2"/>
          <p:cNvSpPr>
            <a:spLocks noGrp="1"/>
          </p:cNvSpPr>
          <p:nvPr>
            <p:ph idx="1"/>
          </p:nvPr>
        </p:nvSpPr>
        <p:spPr/>
        <p:txBody>
          <a:bodyPr>
            <a:normAutofit fontScale="77500" lnSpcReduction="20000"/>
          </a:bodyPr>
          <a:lstStyle/>
          <a:p>
            <a:pPr marL="457200" indent="-457200">
              <a:lnSpc>
                <a:spcPct val="90000"/>
              </a:lnSpc>
              <a:buNone/>
            </a:pPr>
            <a:r>
              <a:rPr lang="lt-LT" b="1" dirty="0">
                <a:latin typeface="Arial" charset="0"/>
                <a:cs typeface="Arial" charset="0"/>
              </a:rPr>
              <a:t>„</a:t>
            </a:r>
            <a:r>
              <a:rPr lang="lt-LT" sz="3900" b="1" dirty="0">
                <a:latin typeface="Times New Roman" panose="02020603050405020304" pitchFamily="18" charset="0"/>
                <a:cs typeface="Arial" charset="0"/>
              </a:rPr>
              <a:t>viena įmonė“ </a:t>
            </a:r>
            <a:r>
              <a:rPr lang="lt-LT" sz="3900" dirty="0">
                <a:latin typeface="Times New Roman" panose="02020603050405020304" pitchFamily="18" charset="0"/>
                <a:cs typeface="Arial" charset="0"/>
              </a:rPr>
              <a:t>apima visas įmones, kurių tarpusavio santykiai yra bent vienos rūšies iš toliau išvardytų: </a:t>
            </a:r>
          </a:p>
          <a:p>
            <a:pPr marL="457200" indent="-457200" algn="just">
              <a:lnSpc>
                <a:spcPct val="90000"/>
              </a:lnSpc>
              <a:buFont typeface="Arial" charset="0"/>
              <a:buAutoNum type="alphaLcParenR"/>
            </a:pPr>
            <a:r>
              <a:rPr lang="lt-LT" sz="3900" dirty="0">
                <a:latin typeface="Times New Roman" panose="02020603050405020304" pitchFamily="18" charset="0"/>
                <a:cs typeface="Arial" charset="0"/>
              </a:rPr>
              <a:t>viena įmonė turi kitos įmonės akcininkų arba narių balsų daugumą; </a:t>
            </a:r>
          </a:p>
          <a:p>
            <a:pPr marL="457200" indent="-457200" algn="just">
              <a:lnSpc>
                <a:spcPct val="90000"/>
              </a:lnSpc>
              <a:buFont typeface="Arial" charset="0"/>
              <a:buAutoNum type="alphaLcParenR"/>
            </a:pPr>
            <a:r>
              <a:rPr lang="lt-LT" sz="3900" dirty="0">
                <a:latin typeface="Times New Roman" panose="02020603050405020304" pitchFamily="18" charset="0"/>
                <a:cs typeface="Arial" charset="0"/>
              </a:rPr>
              <a:t>viena įmonė turi teisę paskirti arba atleisti daugumą kitos įmonės administracijos, valdymo arba priežiūros organo narių; </a:t>
            </a:r>
          </a:p>
          <a:p>
            <a:pPr marL="457200" indent="-457200" algn="just">
              <a:lnSpc>
                <a:spcPct val="90000"/>
              </a:lnSpc>
              <a:buFont typeface="Arial" charset="0"/>
              <a:buAutoNum type="alphaLcParenR"/>
            </a:pPr>
            <a:r>
              <a:rPr lang="lt-LT" sz="3900" dirty="0">
                <a:latin typeface="Times New Roman" panose="02020603050405020304" pitchFamily="18" charset="0"/>
                <a:cs typeface="Arial" charset="0"/>
              </a:rPr>
              <a:t>pagal sutartį arba vadovaujantis steigimo sutarties ar įstatų nuostata vienai įmonei suteikiama teisė daryti kitai įmonei lemiamą įtaką; </a:t>
            </a:r>
          </a:p>
          <a:p>
            <a:pPr marL="457200" indent="-457200" algn="just">
              <a:lnSpc>
                <a:spcPct val="90000"/>
              </a:lnSpc>
              <a:buFont typeface="Arial" charset="0"/>
              <a:buAutoNum type="alphaLcParenR"/>
            </a:pPr>
            <a:r>
              <a:rPr lang="lt-LT" sz="3900" dirty="0">
                <a:latin typeface="Times New Roman" panose="02020603050405020304" pitchFamily="18" charset="0"/>
                <a:cs typeface="Arial" charset="0"/>
              </a:rPr>
              <a:t>viena įmonė, būdama kitos įmonės akcininkė arba narė, vadovaudamasi su tos įmonės kitais akcininkais ar nariais sudaryta sutartimi, viena kontroliuoja tos kitos įmonės akcininkų arba narių balsavimo teisių daugumą. </a:t>
            </a:r>
          </a:p>
          <a:p>
            <a:pPr marL="0" indent="0">
              <a:buNone/>
            </a:pPr>
            <a:endParaRPr lang="lt-LT" dirty="0"/>
          </a:p>
        </p:txBody>
      </p:sp>
    </p:spTree>
    <p:extLst>
      <p:ext uri="{BB962C8B-B14F-4D97-AF65-F5344CB8AC3E}">
        <p14:creationId xmlns:p14="http://schemas.microsoft.com/office/powerpoint/2010/main" val="34815423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Puslapis-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39" y="43745"/>
            <a:ext cx="10688638" cy="7556392"/>
          </a:xfrm>
          <a:prstGeom prst="rect">
            <a:avLst/>
          </a:prstGeom>
        </p:spPr>
      </p:pic>
      <p:sp>
        <p:nvSpPr>
          <p:cNvPr id="2" name="Pavadinimas 1"/>
          <p:cNvSpPr>
            <a:spLocks noGrp="1"/>
          </p:cNvSpPr>
          <p:nvPr>
            <p:ph type="title"/>
          </p:nvPr>
        </p:nvSpPr>
        <p:spPr/>
        <p:txBody>
          <a:bodyPr/>
          <a:lstStyle/>
          <a:p>
            <a:r>
              <a:rPr lang="lt-LT" dirty="0">
                <a:latin typeface="Times New Roman" panose="02020603050405020304" pitchFamily="18" charset="0"/>
                <a:cs typeface="Times New Roman" panose="02020603050405020304" pitchFamily="18" charset="0"/>
              </a:rPr>
              <a:t>“Viena įmonė”</a:t>
            </a:r>
          </a:p>
        </p:txBody>
      </p:sp>
      <p:pic>
        <p:nvPicPr>
          <p:cNvPr id="4" name="Picture 2"/>
          <p:cNvPicPr>
            <a:picLocks noGrp="1" noChangeAspect="1" noChangeArrowheads="1"/>
          </p:cNvPicPr>
          <p:nvPr>
            <p:ph idx="1"/>
          </p:nvPr>
        </p:nvPicPr>
        <p:blipFill>
          <a:blip r:embed="rId3" cstate="print"/>
          <a:stretch>
            <a:fillRect/>
          </a:stretch>
        </p:blipFill>
        <p:spPr bwMode="auto">
          <a:xfrm>
            <a:off x="534432" y="2212848"/>
            <a:ext cx="5829300" cy="3819652"/>
          </a:xfrm>
          <a:prstGeom prst="rect">
            <a:avLst/>
          </a:prstGeom>
          <a:noFill/>
          <a:ln w="9525">
            <a:noFill/>
            <a:miter lim="800000"/>
            <a:headEnd/>
            <a:tailEnd/>
          </a:ln>
        </p:spPr>
      </p:pic>
      <p:sp>
        <p:nvSpPr>
          <p:cNvPr id="5" name="Stačiakampis 4"/>
          <p:cNvSpPr/>
          <p:nvPr/>
        </p:nvSpPr>
        <p:spPr>
          <a:xfrm>
            <a:off x="4665155" y="5178420"/>
            <a:ext cx="5343525" cy="1754326"/>
          </a:xfrm>
          <a:prstGeom prst="rect">
            <a:avLst/>
          </a:prstGeom>
        </p:spPr>
        <p:txBody>
          <a:bodyPr>
            <a:spAutoFit/>
          </a:bodyPr>
          <a:lstStyle/>
          <a:p>
            <a:pPr>
              <a:buNone/>
            </a:pPr>
            <a:r>
              <a:rPr lang="lt-LT" dirty="0">
                <a:latin typeface="Times New Roman" panose="02020603050405020304" pitchFamily="18" charset="0"/>
                <a:cs typeface="Times New Roman" panose="02020603050405020304" pitchFamily="18" charset="0"/>
              </a:rPr>
              <a:t>Juridinis asmuo A yra </a:t>
            </a:r>
            <a:r>
              <a:rPr lang="lt-LT" i="1" dirty="0">
                <a:latin typeface="Times New Roman" panose="02020603050405020304" pitchFamily="18" charset="0"/>
                <a:cs typeface="Times New Roman" panose="02020603050405020304" pitchFamily="18" charset="0"/>
              </a:rPr>
              <a:t>De </a:t>
            </a:r>
            <a:r>
              <a:rPr lang="lt-LT" i="1" dirty="0" err="1">
                <a:latin typeface="Times New Roman" panose="02020603050405020304" pitchFamily="18" charset="0"/>
                <a:cs typeface="Times New Roman" panose="02020603050405020304" pitchFamily="18" charset="0"/>
              </a:rPr>
              <a:t>minimis</a:t>
            </a:r>
            <a:r>
              <a:rPr lang="lt-LT" i="1" dirty="0">
                <a:latin typeface="Times New Roman" panose="02020603050405020304" pitchFamily="18" charset="0"/>
                <a:cs typeface="Times New Roman" panose="02020603050405020304" pitchFamily="18" charset="0"/>
              </a:rPr>
              <a:t> </a:t>
            </a:r>
            <a:r>
              <a:rPr lang="lt-LT" i="1" dirty="0" smtClean="0">
                <a:latin typeface="Times New Roman" panose="02020603050405020304" pitchFamily="18" charset="0"/>
                <a:cs typeface="Times New Roman" panose="02020603050405020304" pitchFamily="18" charset="0"/>
              </a:rPr>
              <a:t>reglamento 1407/2013 </a:t>
            </a:r>
            <a:r>
              <a:rPr lang="lt-LT" i="1" dirty="0">
                <a:latin typeface="Times New Roman" panose="02020603050405020304" pitchFamily="18" charset="0"/>
                <a:cs typeface="Times New Roman" panose="02020603050405020304" pitchFamily="18" charset="0"/>
              </a:rPr>
              <a:t>2 straipsnio 2 dalyje </a:t>
            </a:r>
            <a:r>
              <a:rPr lang="lt-LT" sz="2400" i="1" dirty="0">
                <a:latin typeface="Times New Roman" panose="02020603050405020304" pitchFamily="18" charset="0"/>
                <a:cs typeface="Times New Roman" panose="02020603050405020304" pitchFamily="18" charset="0"/>
              </a:rPr>
              <a:t>nurodytais</a:t>
            </a:r>
            <a:r>
              <a:rPr lang="lt-LT" i="1" dirty="0">
                <a:latin typeface="Times New Roman" panose="02020603050405020304" pitchFamily="18" charset="0"/>
                <a:cs typeface="Times New Roman" panose="02020603050405020304" pitchFamily="18" charset="0"/>
              </a:rPr>
              <a:t> santykiais susijęs su juridiniu asmeniu B ir juridiniu asmeniu C. Juridinis asmuo B tokiais santykiais susijęs su juridiniu asmeniu D. </a:t>
            </a:r>
            <a:r>
              <a:rPr lang="lt-LT" i="1" dirty="0"/>
              <a:t>	</a:t>
            </a:r>
          </a:p>
        </p:txBody>
      </p:sp>
    </p:spTree>
    <p:extLst>
      <p:ext uri="{BB962C8B-B14F-4D97-AF65-F5344CB8AC3E}">
        <p14:creationId xmlns:p14="http://schemas.microsoft.com/office/powerpoint/2010/main" val="11603288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Puslapis-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39" y="43745"/>
            <a:ext cx="10688638" cy="7556392"/>
          </a:xfrm>
          <a:prstGeom prst="rect">
            <a:avLst/>
          </a:prstGeom>
        </p:spPr>
      </p:pic>
      <p:sp>
        <p:nvSpPr>
          <p:cNvPr id="2" name="Pavadinimas 1"/>
          <p:cNvSpPr>
            <a:spLocks noGrp="1"/>
          </p:cNvSpPr>
          <p:nvPr>
            <p:ph type="title"/>
          </p:nvPr>
        </p:nvSpPr>
        <p:spPr/>
        <p:txBody>
          <a:bodyPr>
            <a:normAutofit/>
          </a:bodyPr>
          <a:lstStyle/>
          <a:p>
            <a:r>
              <a:rPr lang="lt-LT" sz="4500" dirty="0" smtClean="0">
                <a:latin typeface="Times New Roman" panose="02020603050405020304" pitchFamily="18" charset="0"/>
                <a:cs typeface="Times New Roman" panose="02020603050405020304" pitchFamily="18" charset="0"/>
              </a:rPr>
              <a:t>„Viena įmonė“</a:t>
            </a:r>
            <a:endParaRPr lang="lt-LT" sz="4500" dirty="0">
              <a:latin typeface="Times New Roman" panose="02020603050405020304" pitchFamily="18" charset="0"/>
              <a:cs typeface="Times New Roman" panose="02020603050405020304" pitchFamily="18" charset="0"/>
            </a:endParaRPr>
          </a:p>
        </p:txBody>
      </p:sp>
      <p:pic>
        <p:nvPicPr>
          <p:cNvPr id="4" name="Picture 2"/>
          <p:cNvPicPr>
            <a:picLocks noGrp="1" noChangeAspect="1" noChangeArrowheads="1"/>
          </p:cNvPicPr>
          <p:nvPr>
            <p:ph idx="1"/>
          </p:nvPr>
        </p:nvPicPr>
        <p:blipFill>
          <a:blip r:embed="rId3" cstate="print"/>
          <a:srcRect/>
          <a:stretch>
            <a:fillRect/>
          </a:stretch>
        </p:blipFill>
        <p:spPr bwMode="auto">
          <a:xfrm>
            <a:off x="1470120" y="2321562"/>
            <a:ext cx="3284760" cy="4036693"/>
          </a:xfrm>
          <a:prstGeom prst="rect">
            <a:avLst/>
          </a:prstGeom>
          <a:noFill/>
          <a:ln w="9525">
            <a:noFill/>
            <a:miter lim="800000"/>
            <a:headEnd/>
            <a:tailEnd/>
          </a:ln>
        </p:spPr>
      </p:pic>
      <p:sp>
        <p:nvSpPr>
          <p:cNvPr id="6" name="Turinio vietos rezervavimo ženklas 3"/>
          <p:cNvSpPr txBox="1">
            <a:spLocks/>
          </p:cNvSpPr>
          <p:nvPr/>
        </p:nvSpPr>
        <p:spPr>
          <a:xfrm>
            <a:off x="5151601" y="1809383"/>
            <a:ext cx="4038600" cy="3888431"/>
          </a:xfrm>
          <a:prstGeom prst="rect">
            <a:avLst/>
          </a:prstGeom>
        </p:spPr>
        <p:txBody>
          <a:bodyPr>
            <a:normAutofit fontScale="85000" lnSpcReduction="10000"/>
          </a:bodyPr>
          <a:lstStyle>
            <a:lvl1pPr marL="391077" indent="-391077" algn="l" defTabSz="521437" rtl="0" eaLnBrk="1" latinLnBrk="0" hangingPunct="1">
              <a:spcBef>
                <a:spcPct val="20000"/>
              </a:spcBef>
              <a:buFont typeface="Arial"/>
              <a:buChar char="•"/>
              <a:defRPr sz="3600" kern="1200">
                <a:solidFill>
                  <a:schemeClr val="tx1"/>
                </a:solidFill>
                <a:latin typeface="+mn-lt"/>
                <a:ea typeface="+mn-ea"/>
                <a:cs typeface="+mn-cs"/>
              </a:defRPr>
            </a:lvl1pPr>
            <a:lvl2pPr marL="847334" indent="-325898" algn="l" defTabSz="521437" rtl="0" eaLnBrk="1" latinLnBrk="0" hangingPunct="1">
              <a:spcBef>
                <a:spcPct val="20000"/>
              </a:spcBef>
              <a:buFont typeface="Arial"/>
              <a:buChar char="–"/>
              <a:defRPr sz="3200" kern="1200">
                <a:solidFill>
                  <a:schemeClr val="tx1"/>
                </a:solidFill>
                <a:latin typeface="+mn-lt"/>
                <a:ea typeface="+mn-ea"/>
                <a:cs typeface="+mn-cs"/>
              </a:defRPr>
            </a:lvl2pPr>
            <a:lvl3pPr marL="1303592" indent="-260718" algn="l" defTabSz="521437" rtl="0" eaLnBrk="1" latinLnBrk="0" hangingPunct="1">
              <a:spcBef>
                <a:spcPct val="20000"/>
              </a:spcBef>
              <a:buFont typeface="Arial"/>
              <a:buChar char="•"/>
              <a:defRPr sz="2700" kern="1200">
                <a:solidFill>
                  <a:schemeClr val="tx1"/>
                </a:solidFill>
                <a:latin typeface="+mn-lt"/>
                <a:ea typeface="+mn-ea"/>
                <a:cs typeface="+mn-cs"/>
              </a:defRPr>
            </a:lvl3pPr>
            <a:lvl4pPr marL="1825028" indent="-260718" algn="l" defTabSz="521437" rtl="0" eaLnBrk="1" latinLnBrk="0" hangingPunct="1">
              <a:spcBef>
                <a:spcPct val="20000"/>
              </a:spcBef>
              <a:buFont typeface="Arial"/>
              <a:buChar char="–"/>
              <a:defRPr sz="2300" kern="1200">
                <a:solidFill>
                  <a:schemeClr val="tx1"/>
                </a:solidFill>
                <a:latin typeface="+mn-lt"/>
                <a:ea typeface="+mn-ea"/>
                <a:cs typeface="+mn-cs"/>
              </a:defRPr>
            </a:lvl4pPr>
            <a:lvl5pPr marL="2346465" indent="-260718" algn="l" defTabSz="521437" rtl="0" eaLnBrk="1" latinLnBrk="0" hangingPunct="1">
              <a:spcBef>
                <a:spcPct val="20000"/>
              </a:spcBef>
              <a:buFont typeface="Arial"/>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endParaRPr lang="lt-LT" dirty="0" smtClean="0"/>
          </a:p>
          <a:p>
            <a:pPr>
              <a:buFont typeface="Arial"/>
              <a:buNone/>
            </a:pPr>
            <a:r>
              <a:rPr lang="lt-LT" sz="3900" dirty="0" smtClean="0">
                <a:latin typeface="Times New Roman" panose="02020603050405020304" pitchFamily="18" charset="0"/>
                <a:cs typeface="Times New Roman" panose="02020603050405020304" pitchFamily="18" charset="0"/>
              </a:rPr>
              <a:t>    </a:t>
            </a:r>
            <a:r>
              <a:rPr lang="lt-LT" sz="3100" i="1" dirty="0" smtClean="0">
                <a:latin typeface="Times New Roman" panose="02020603050405020304" pitchFamily="18" charset="0"/>
                <a:cs typeface="Times New Roman" panose="02020603050405020304" pitchFamily="18" charset="0"/>
              </a:rPr>
              <a:t>Fizinis asmuo, vykdantis ūkinę-komercinę veiklą, reglamentų 2(2) straipsniuose nurodytais santykiais yra susijęs su juridiniu asmeniu A ir juridiniu asmeniu B </a:t>
            </a:r>
            <a:r>
              <a:rPr lang="lt-LT" sz="3900" dirty="0" smtClean="0">
                <a:latin typeface="Times New Roman" panose="02020603050405020304" pitchFamily="18" charset="0"/>
                <a:cs typeface="Times New Roman" panose="02020603050405020304" pitchFamily="18" charset="0"/>
              </a:rPr>
              <a:t>	</a:t>
            </a:r>
          </a:p>
          <a:p>
            <a:endParaRPr lang="lt-LT" dirty="0"/>
          </a:p>
        </p:txBody>
      </p:sp>
    </p:spTree>
    <p:extLst>
      <p:ext uri="{BB962C8B-B14F-4D97-AF65-F5344CB8AC3E}">
        <p14:creationId xmlns:p14="http://schemas.microsoft.com/office/powerpoint/2010/main" val="22214815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VPA prezentacija GYTIS 2015-02" id="{D161C861-1138-416B-9197-299043F9BFE1}" vid="{7F7CD80C-EDB0-4E53-AF1B-68A373BC453A}"/>
    </a:ext>
  </a:extLst>
</a:theme>
</file>

<file path=docProps/app.xml><?xml version="1.0" encoding="utf-8"?>
<Properties xmlns="http://schemas.openxmlformats.org/officeDocument/2006/extended-properties" xmlns:vt="http://schemas.openxmlformats.org/officeDocument/2006/docPropsVTypes">
  <Template>LVPA prezentacija GYTIS 2015-02</Template>
  <TotalTime>332</TotalTime>
  <Words>982</Words>
  <Application>Microsoft Office PowerPoint</Application>
  <PresentationFormat>Pasirinktinai</PresentationFormat>
  <Paragraphs>184</Paragraphs>
  <Slides>23</Slides>
  <Notes>0</Notes>
  <HiddenSlides>0</HiddenSlides>
  <MMClips>0</MMClips>
  <ScaleCrop>false</ScaleCrop>
  <HeadingPairs>
    <vt:vector size="6" baseType="variant">
      <vt:variant>
        <vt:lpstr>Naudojami šriftai</vt:lpstr>
      </vt:variant>
      <vt:variant>
        <vt:i4>6</vt:i4>
      </vt:variant>
      <vt:variant>
        <vt:lpstr>Tema</vt:lpstr>
      </vt:variant>
      <vt:variant>
        <vt:i4>1</vt:i4>
      </vt:variant>
      <vt:variant>
        <vt:lpstr>Skaidrių pavadinimai</vt:lpstr>
      </vt:variant>
      <vt:variant>
        <vt:i4>23</vt:i4>
      </vt:variant>
    </vt:vector>
  </HeadingPairs>
  <TitlesOfParts>
    <vt:vector size="30" baseType="lpstr">
      <vt:lpstr>SimSun</vt:lpstr>
      <vt:lpstr>SimSun</vt:lpstr>
      <vt:lpstr>Arial</vt:lpstr>
      <vt:lpstr>Calibri</vt:lpstr>
      <vt:lpstr>Times</vt:lpstr>
      <vt:lpstr>Times New Roman</vt:lpstr>
      <vt:lpstr>„Office“ tema</vt:lpstr>
      <vt:lpstr>„PowerPoint“ pateiktis</vt:lpstr>
      <vt:lpstr>„PowerPoint“ pateiktis</vt:lpstr>
      <vt:lpstr>Sunkumus patirianti  įmonė</vt:lpstr>
      <vt:lpstr>Sunkumus patirianti  įmonė</vt:lpstr>
      <vt:lpstr>Sunkumus patirianti įmonė (vertinimas)</vt:lpstr>
      <vt:lpstr>„Viena įmonė“</vt:lpstr>
      <vt:lpstr>„Viena įmonė“</vt:lpstr>
      <vt:lpstr>“Viena įmonė”</vt:lpstr>
      <vt:lpstr>„Viena įmonė“</vt:lpstr>
      <vt:lpstr>„Viena įmonė“</vt:lpstr>
      <vt:lpstr>„Viena įmonė“</vt:lpstr>
      <vt:lpstr>„Viena įmonė”</vt:lpstr>
      <vt:lpstr>„Vienos įmonės“ deklaracija</vt:lpstr>
      <vt:lpstr>De minimis ribos  tikrinimas VP registre</vt:lpstr>
      <vt:lpstr>SVV apibrėžimas </vt:lpstr>
      <vt:lpstr>Įmonės statusas  (SVV įstatymas)</vt:lpstr>
      <vt:lpstr>SVV deklaracija</vt:lpstr>
      <vt:lpstr>Susijusios įmonės </vt:lpstr>
      <vt:lpstr>Partnerinės įmonės </vt:lpstr>
      <vt:lpstr>Susijusios/partnerinės  įmonės</vt:lpstr>
      <vt:lpstr>Susijusios/partnerinės  įmonės</vt:lpstr>
      <vt:lpstr>Susijusios/partnerinės  įmonės</vt:lpstr>
      <vt:lpstr>„PowerPoint“ pateiktis</vt:lpstr>
    </vt:vector>
  </TitlesOfParts>
  <Company>LVPA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Petrukaitis Gytis</dc:creator>
  <cp:lastModifiedBy>Petrukaitis Gytis</cp:lastModifiedBy>
  <cp:revision>41</cp:revision>
  <dcterms:created xsi:type="dcterms:W3CDTF">2015-05-05T07:34:29Z</dcterms:created>
  <dcterms:modified xsi:type="dcterms:W3CDTF">2015-08-26T13:28:35Z</dcterms:modified>
</cp:coreProperties>
</file>